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0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39800" y="606425"/>
            <a:ext cx="9608185" cy="1991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173163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0" i="0">
                <a:solidFill>
                  <a:srgbClr val="CD482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173163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50" b="0" i="0">
                <a:solidFill>
                  <a:srgbClr val="CD482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"/>
            <a:ext cx="18288000" cy="10287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0866"/>
            <a:ext cx="1241130" cy="7692857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79214" y="8357555"/>
            <a:ext cx="8248649" cy="1929444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9144000" y="11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9144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10287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173163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173163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70468" y="362264"/>
            <a:ext cx="3870858" cy="18877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173163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00162" y="3972824"/>
            <a:ext cx="12891135" cy="305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0" i="0">
                <a:solidFill>
                  <a:srgbClr val="CD482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nsharan/h-1b-visa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900" spc="-80" dirty="0"/>
              <a:t>Group</a:t>
            </a:r>
            <a:r>
              <a:rPr sz="12900" spc="-1005" dirty="0"/>
              <a:t> </a:t>
            </a:r>
            <a:r>
              <a:rPr sz="12900" spc="-10" dirty="0"/>
              <a:t>Project:</a:t>
            </a:r>
            <a:endParaRPr sz="12900"/>
          </a:p>
        </p:txBody>
      </p:sp>
      <p:sp>
        <p:nvSpPr>
          <p:cNvPr id="3" name="object 3"/>
          <p:cNvSpPr txBox="1"/>
          <p:nvPr/>
        </p:nvSpPr>
        <p:spPr>
          <a:xfrm>
            <a:off x="939800" y="3883025"/>
            <a:ext cx="12738735" cy="3629660"/>
          </a:xfrm>
          <a:prstGeom prst="rect">
            <a:avLst/>
          </a:prstGeom>
        </p:spPr>
        <p:txBody>
          <a:bodyPr vert="horz" wrap="square" lIns="0" tIns="340360" rIns="0" bIns="0" rtlCol="0">
            <a:spAutoFit/>
          </a:bodyPr>
          <a:lstStyle/>
          <a:p>
            <a:pPr marL="12700" marR="5080">
              <a:lnSpc>
                <a:spcPts val="12900"/>
              </a:lnSpc>
              <a:spcBef>
                <a:spcPts val="2680"/>
              </a:spcBef>
            </a:pPr>
            <a:r>
              <a:rPr sz="12900" spc="254" dirty="0">
                <a:solidFill>
                  <a:srgbClr val="173163"/>
                </a:solidFill>
                <a:latin typeface="Times New Roman"/>
                <a:cs typeface="Times New Roman"/>
              </a:rPr>
              <a:t>H-</a:t>
            </a:r>
            <a:r>
              <a:rPr sz="12900" spc="-1315" dirty="0">
                <a:solidFill>
                  <a:srgbClr val="173163"/>
                </a:solidFill>
                <a:latin typeface="Times New Roman"/>
                <a:cs typeface="Times New Roman"/>
              </a:rPr>
              <a:t>1B</a:t>
            </a:r>
            <a:r>
              <a:rPr sz="12900" spc="-1025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12900" spc="-1125" dirty="0">
                <a:solidFill>
                  <a:srgbClr val="173163"/>
                </a:solidFill>
                <a:latin typeface="Times New Roman"/>
                <a:cs typeface="Times New Roman"/>
              </a:rPr>
              <a:t>V</a:t>
            </a:r>
            <a:r>
              <a:rPr sz="12900" spc="-280" dirty="0">
                <a:solidFill>
                  <a:srgbClr val="173163"/>
                </a:solidFill>
                <a:latin typeface="Times New Roman"/>
                <a:cs typeface="Times New Roman"/>
              </a:rPr>
              <a:t>isa</a:t>
            </a:r>
            <a:r>
              <a:rPr sz="12900" spc="-1025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12900" spc="190" dirty="0">
                <a:solidFill>
                  <a:srgbClr val="173163"/>
                </a:solidFill>
                <a:latin typeface="Times New Roman"/>
                <a:cs typeface="Times New Roman"/>
              </a:rPr>
              <a:t>Petitions </a:t>
            </a:r>
            <a:r>
              <a:rPr sz="12900" spc="-505" dirty="0">
                <a:solidFill>
                  <a:srgbClr val="173163"/>
                </a:solidFill>
                <a:latin typeface="Times New Roman"/>
                <a:cs typeface="Times New Roman"/>
              </a:rPr>
              <a:t>2011-</a:t>
            </a:r>
            <a:r>
              <a:rPr sz="12900" spc="-20" dirty="0">
                <a:solidFill>
                  <a:srgbClr val="173163"/>
                </a:solidFill>
                <a:latin typeface="Times New Roman"/>
                <a:cs typeface="Times New Roman"/>
              </a:rPr>
              <a:t>2016</a:t>
            </a:r>
            <a:endParaRPr sz="12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17566" y="169664"/>
            <a:ext cx="10288270" cy="444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750" spc="-530" dirty="0">
                <a:solidFill>
                  <a:srgbClr val="CD4821"/>
                </a:solidFill>
                <a:latin typeface="Arial"/>
                <a:cs typeface="Arial"/>
              </a:rPr>
              <a:t>1.</a:t>
            </a:r>
            <a:r>
              <a:rPr sz="2750" spc="35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105" dirty="0">
                <a:solidFill>
                  <a:srgbClr val="CD4821"/>
                </a:solidFill>
                <a:latin typeface="Arial"/>
                <a:cs typeface="Arial"/>
              </a:rPr>
              <a:t>Which</a:t>
            </a:r>
            <a:r>
              <a:rPr sz="2750" spc="-23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135" dirty="0">
                <a:solidFill>
                  <a:srgbClr val="CD4821"/>
                </a:solidFill>
                <a:latin typeface="Arial"/>
                <a:cs typeface="Arial"/>
              </a:rPr>
              <a:t>employer</a:t>
            </a:r>
            <a:r>
              <a:rPr sz="2750" spc="-23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100" dirty="0">
                <a:solidFill>
                  <a:srgbClr val="CD4821"/>
                </a:solidFill>
                <a:latin typeface="Arial"/>
                <a:cs typeface="Arial"/>
              </a:rPr>
              <a:t>had</a:t>
            </a:r>
            <a:r>
              <a:rPr sz="2750" spc="-229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55" dirty="0">
                <a:solidFill>
                  <a:srgbClr val="CD4821"/>
                </a:solidFill>
                <a:latin typeface="Arial"/>
                <a:cs typeface="Arial"/>
              </a:rPr>
              <a:t>the</a:t>
            </a:r>
            <a:r>
              <a:rPr sz="2750" spc="-23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60" dirty="0">
                <a:solidFill>
                  <a:srgbClr val="CD4821"/>
                </a:solidFill>
                <a:latin typeface="Arial"/>
                <a:cs typeface="Arial"/>
              </a:rPr>
              <a:t>highest</a:t>
            </a:r>
            <a:r>
              <a:rPr sz="2750" spc="-23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80" dirty="0">
                <a:solidFill>
                  <a:srgbClr val="CD4821"/>
                </a:solidFill>
                <a:latin typeface="Arial"/>
                <a:cs typeface="Arial"/>
              </a:rPr>
              <a:t>number</a:t>
            </a:r>
            <a:r>
              <a:rPr sz="2750" spc="-23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50" dirty="0">
                <a:solidFill>
                  <a:srgbClr val="CD4821"/>
                </a:solidFill>
                <a:latin typeface="Arial"/>
                <a:cs typeface="Arial"/>
              </a:rPr>
              <a:t>of</a:t>
            </a:r>
            <a:r>
              <a:rPr sz="2750" spc="-229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55" dirty="0">
                <a:solidFill>
                  <a:srgbClr val="CD4821"/>
                </a:solidFill>
                <a:latin typeface="Arial"/>
                <a:cs typeface="Arial"/>
              </a:rPr>
              <a:t>certified</a:t>
            </a:r>
            <a:r>
              <a:rPr sz="2750" spc="-23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455" dirty="0">
                <a:solidFill>
                  <a:srgbClr val="CD4821"/>
                </a:solidFill>
                <a:latin typeface="Arial"/>
                <a:cs typeface="Arial"/>
              </a:rPr>
              <a:t>H1B</a:t>
            </a:r>
            <a:r>
              <a:rPr sz="2750" spc="-23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80" dirty="0">
                <a:solidFill>
                  <a:srgbClr val="CD4821"/>
                </a:solidFill>
                <a:latin typeface="Arial"/>
                <a:cs typeface="Arial"/>
              </a:rPr>
              <a:t>visa</a:t>
            </a:r>
            <a:r>
              <a:rPr sz="2750" spc="-23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10" dirty="0">
                <a:solidFill>
                  <a:srgbClr val="CD4821"/>
                </a:solidFill>
                <a:latin typeface="Arial"/>
                <a:cs typeface="Arial"/>
              </a:rPr>
              <a:t>petitions</a:t>
            </a:r>
            <a:endParaRPr sz="27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00162" y="764923"/>
            <a:ext cx="12929870" cy="3030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" marR="3117850" indent="-27305">
              <a:lnSpc>
                <a:spcPct val="133700"/>
              </a:lnSpc>
              <a:spcBef>
                <a:spcPts val="100"/>
              </a:spcBef>
            </a:pPr>
            <a:r>
              <a:rPr sz="2750" spc="-40" dirty="0">
                <a:solidFill>
                  <a:srgbClr val="CD4821"/>
                </a:solidFill>
                <a:latin typeface="Arial"/>
                <a:cs typeface="Arial"/>
              </a:rPr>
              <a:t>2.</a:t>
            </a:r>
            <a:r>
              <a:rPr sz="2750" spc="28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105" dirty="0">
                <a:solidFill>
                  <a:srgbClr val="CD4821"/>
                </a:solidFill>
                <a:latin typeface="Arial"/>
                <a:cs typeface="Arial"/>
              </a:rPr>
              <a:t>Which</a:t>
            </a:r>
            <a:r>
              <a:rPr sz="2750" spc="-27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135" dirty="0">
                <a:solidFill>
                  <a:srgbClr val="CD4821"/>
                </a:solidFill>
                <a:latin typeface="Arial"/>
                <a:cs typeface="Arial"/>
              </a:rPr>
              <a:t>employer</a:t>
            </a:r>
            <a:r>
              <a:rPr sz="2750" spc="-26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100" dirty="0">
                <a:solidFill>
                  <a:srgbClr val="CD4821"/>
                </a:solidFill>
                <a:latin typeface="Arial"/>
                <a:cs typeface="Arial"/>
              </a:rPr>
              <a:t>had</a:t>
            </a:r>
            <a:r>
              <a:rPr sz="2750" spc="-26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55" dirty="0">
                <a:solidFill>
                  <a:srgbClr val="CD4821"/>
                </a:solidFill>
                <a:latin typeface="Arial"/>
                <a:cs typeface="Arial"/>
              </a:rPr>
              <a:t>the</a:t>
            </a:r>
            <a:r>
              <a:rPr sz="2750" spc="-26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60" dirty="0">
                <a:solidFill>
                  <a:srgbClr val="CD4821"/>
                </a:solidFill>
                <a:latin typeface="Arial"/>
                <a:cs typeface="Arial"/>
              </a:rPr>
              <a:t>highest</a:t>
            </a:r>
            <a:r>
              <a:rPr sz="2750" spc="-26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80" dirty="0">
                <a:solidFill>
                  <a:srgbClr val="CD4821"/>
                </a:solidFill>
                <a:latin typeface="Arial"/>
                <a:cs typeface="Arial"/>
              </a:rPr>
              <a:t>number</a:t>
            </a:r>
            <a:r>
              <a:rPr sz="2750" spc="-26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50" dirty="0">
                <a:solidFill>
                  <a:srgbClr val="CD4821"/>
                </a:solidFill>
                <a:latin typeface="Arial"/>
                <a:cs typeface="Arial"/>
              </a:rPr>
              <a:t>of</a:t>
            </a:r>
            <a:r>
              <a:rPr sz="2750" spc="-26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455" dirty="0">
                <a:solidFill>
                  <a:srgbClr val="CD4821"/>
                </a:solidFill>
                <a:latin typeface="Arial"/>
                <a:cs typeface="Arial"/>
              </a:rPr>
              <a:t>H1B</a:t>
            </a:r>
            <a:r>
              <a:rPr sz="2750" spc="-26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80" dirty="0">
                <a:solidFill>
                  <a:srgbClr val="CD4821"/>
                </a:solidFill>
                <a:latin typeface="Arial"/>
                <a:cs typeface="Arial"/>
              </a:rPr>
              <a:t>visa</a:t>
            </a:r>
            <a:r>
              <a:rPr sz="2750" spc="-26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30" dirty="0">
                <a:solidFill>
                  <a:srgbClr val="CD4821"/>
                </a:solidFill>
                <a:latin typeface="Arial"/>
                <a:cs typeface="Arial"/>
              </a:rPr>
              <a:t>petitions</a:t>
            </a:r>
            <a:r>
              <a:rPr sz="2750" spc="-26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10" dirty="0">
                <a:solidFill>
                  <a:srgbClr val="CD4821"/>
                </a:solidFill>
                <a:latin typeface="Arial"/>
                <a:cs typeface="Arial"/>
              </a:rPr>
              <a:t>filed </a:t>
            </a:r>
            <a:r>
              <a:rPr sz="2750" spc="-40" dirty="0">
                <a:solidFill>
                  <a:srgbClr val="CD4821"/>
                </a:solidFill>
                <a:latin typeface="Arial"/>
                <a:cs typeface="Arial"/>
              </a:rPr>
              <a:t>3</a:t>
            </a:r>
            <a:r>
              <a:rPr sz="2750" spc="-24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315" dirty="0">
                <a:solidFill>
                  <a:srgbClr val="CD4821"/>
                </a:solidFill>
                <a:latin typeface="Arial"/>
                <a:cs typeface="Arial"/>
              </a:rPr>
              <a:t>.</a:t>
            </a:r>
            <a:r>
              <a:rPr sz="2750" spc="-24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60" dirty="0">
                <a:solidFill>
                  <a:srgbClr val="CD4821"/>
                </a:solidFill>
                <a:latin typeface="Arial"/>
                <a:cs typeface="Arial"/>
              </a:rPr>
              <a:t>In</a:t>
            </a:r>
            <a:r>
              <a:rPr sz="2750" spc="-24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65" dirty="0">
                <a:solidFill>
                  <a:srgbClr val="CD4821"/>
                </a:solidFill>
                <a:latin typeface="Arial"/>
                <a:cs typeface="Arial"/>
              </a:rPr>
              <a:t>which</a:t>
            </a:r>
            <a:r>
              <a:rPr sz="2750" spc="-24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190" dirty="0">
                <a:solidFill>
                  <a:srgbClr val="CD4821"/>
                </a:solidFill>
                <a:latin typeface="Arial"/>
                <a:cs typeface="Arial"/>
              </a:rPr>
              <a:t>year</a:t>
            </a:r>
            <a:r>
              <a:rPr sz="2750" spc="-24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200" dirty="0">
                <a:solidFill>
                  <a:srgbClr val="CD4821"/>
                </a:solidFill>
                <a:latin typeface="Arial"/>
                <a:cs typeface="Arial"/>
              </a:rPr>
              <a:t>were</a:t>
            </a:r>
            <a:r>
              <a:rPr sz="2750" spc="-23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55" dirty="0">
                <a:solidFill>
                  <a:srgbClr val="CD4821"/>
                </a:solidFill>
                <a:latin typeface="Arial"/>
                <a:cs typeface="Arial"/>
              </a:rPr>
              <a:t>the</a:t>
            </a:r>
            <a:r>
              <a:rPr sz="2750" spc="-24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25" dirty="0">
                <a:solidFill>
                  <a:srgbClr val="CD4821"/>
                </a:solidFill>
                <a:latin typeface="Arial"/>
                <a:cs typeface="Arial"/>
              </a:rPr>
              <a:t>most</a:t>
            </a:r>
            <a:r>
              <a:rPr sz="2750" spc="-24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455" dirty="0">
                <a:solidFill>
                  <a:srgbClr val="CD4821"/>
                </a:solidFill>
                <a:latin typeface="Arial"/>
                <a:cs typeface="Arial"/>
              </a:rPr>
              <a:t>H1B</a:t>
            </a:r>
            <a:r>
              <a:rPr sz="2750" spc="-24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80" dirty="0">
                <a:solidFill>
                  <a:srgbClr val="CD4821"/>
                </a:solidFill>
                <a:latin typeface="Arial"/>
                <a:cs typeface="Arial"/>
              </a:rPr>
              <a:t>visa</a:t>
            </a:r>
            <a:r>
              <a:rPr sz="2750" spc="-24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30" dirty="0">
                <a:solidFill>
                  <a:srgbClr val="CD4821"/>
                </a:solidFill>
                <a:latin typeface="Arial"/>
                <a:cs typeface="Arial"/>
              </a:rPr>
              <a:t>petitions</a:t>
            </a:r>
            <a:r>
              <a:rPr sz="2750" spc="-24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10" dirty="0">
                <a:solidFill>
                  <a:srgbClr val="CD4821"/>
                </a:solidFill>
                <a:latin typeface="Arial"/>
                <a:cs typeface="Arial"/>
              </a:rPr>
              <a:t>filed</a:t>
            </a:r>
            <a:endParaRPr sz="2750">
              <a:latin typeface="Arial"/>
              <a:cs typeface="Arial"/>
            </a:endParaRPr>
          </a:p>
          <a:p>
            <a:pPr marL="29845">
              <a:lnSpc>
                <a:spcPct val="100000"/>
              </a:lnSpc>
              <a:spcBef>
                <a:spcPts val="2095"/>
              </a:spcBef>
            </a:pPr>
            <a:r>
              <a:rPr sz="2750" spc="-60" dirty="0">
                <a:solidFill>
                  <a:srgbClr val="CD4821"/>
                </a:solidFill>
                <a:latin typeface="Arial"/>
                <a:cs typeface="Arial"/>
              </a:rPr>
              <a:t>4.</a:t>
            </a:r>
            <a:r>
              <a:rPr sz="2750" spc="31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120" dirty="0">
                <a:solidFill>
                  <a:srgbClr val="CD4821"/>
                </a:solidFill>
                <a:latin typeface="Arial"/>
                <a:cs typeface="Arial"/>
              </a:rPr>
              <a:t>What</a:t>
            </a:r>
            <a:r>
              <a:rPr sz="2750" spc="-26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150" dirty="0">
                <a:solidFill>
                  <a:srgbClr val="CD4821"/>
                </a:solidFill>
                <a:latin typeface="Arial"/>
                <a:cs typeface="Arial"/>
              </a:rPr>
              <a:t>was</a:t>
            </a:r>
            <a:r>
              <a:rPr sz="2750" spc="-26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55" dirty="0">
                <a:solidFill>
                  <a:srgbClr val="CD4821"/>
                </a:solidFill>
                <a:latin typeface="Arial"/>
                <a:cs typeface="Arial"/>
              </a:rPr>
              <a:t>the</a:t>
            </a:r>
            <a:r>
              <a:rPr sz="2750" spc="-254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185" dirty="0">
                <a:solidFill>
                  <a:srgbClr val="CD4821"/>
                </a:solidFill>
                <a:latin typeface="Arial"/>
                <a:cs typeface="Arial"/>
              </a:rPr>
              <a:t>average</a:t>
            </a:r>
            <a:r>
              <a:rPr sz="2750" spc="-254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80" dirty="0">
                <a:solidFill>
                  <a:srgbClr val="CD4821"/>
                </a:solidFill>
                <a:latin typeface="Arial"/>
                <a:cs typeface="Arial"/>
              </a:rPr>
              <a:t>prevailing</a:t>
            </a:r>
            <a:r>
              <a:rPr sz="2750" spc="-254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200" dirty="0">
                <a:solidFill>
                  <a:srgbClr val="CD4821"/>
                </a:solidFill>
                <a:latin typeface="Arial"/>
                <a:cs typeface="Arial"/>
              </a:rPr>
              <a:t>wage</a:t>
            </a:r>
            <a:r>
              <a:rPr sz="2750" spc="-26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55" dirty="0">
                <a:solidFill>
                  <a:srgbClr val="CD4821"/>
                </a:solidFill>
                <a:latin typeface="Arial"/>
                <a:cs typeface="Arial"/>
              </a:rPr>
              <a:t>for</a:t>
            </a:r>
            <a:r>
              <a:rPr sz="2750" spc="-254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455" dirty="0">
                <a:solidFill>
                  <a:srgbClr val="CD4821"/>
                </a:solidFill>
                <a:latin typeface="Arial"/>
                <a:cs typeface="Arial"/>
              </a:rPr>
              <a:t>H1B</a:t>
            </a:r>
            <a:r>
              <a:rPr sz="2750" spc="-254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80" dirty="0">
                <a:solidFill>
                  <a:srgbClr val="CD4821"/>
                </a:solidFill>
                <a:latin typeface="Arial"/>
                <a:cs typeface="Arial"/>
              </a:rPr>
              <a:t>visa</a:t>
            </a:r>
            <a:r>
              <a:rPr sz="2750" spc="-26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30" dirty="0">
                <a:solidFill>
                  <a:srgbClr val="CD4821"/>
                </a:solidFill>
                <a:latin typeface="Arial"/>
                <a:cs typeface="Arial"/>
              </a:rPr>
              <a:t>petitions</a:t>
            </a:r>
            <a:r>
              <a:rPr sz="2750" spc="-254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CD4821"/>
                </a:solidFill>
                <a:latin typeface="Arial"/>
                <a:cs typeface="Arial"/>
              </a:rPr>
              <a:t>that</a:t>
            </a:r>
            <a:r>
              <a:rPr sz="2750" spc="-254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200" dirty="0">
                <a:solidFill>
                  <a:srgbClr val="CD4821"/>
                </a:solidFill>
                <a:latin typeface="Arial"/>
                <a:cs typeface="Arial"/>
              </a:rPr>
              <a:t>were</a:t>
            </a:r>
            <a:r>
              <a:rPr sz="2750" spc="-26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30" dirty="0">
                <a:solidFill>
                  <a:srgbClr val="CD4821"/>
                </a:solidFill>
                <a:latin typeface="Arial"/>
                <a:cs typeface="Arial"/>
              </a:rPr>
              <a:t>certified/approved</a:t>
            </a:r>
            <a:endParaRPr sz="2750">
              <a:latin typeface="Arial"/>
              <a:cs typeface="Arial"/>
            </a:endParaRPr>
          </a:p>
          <a:p>
            <a:pPr marL="442595" marR="264795" indent="-422909">
              <a:lnSpc>
                <a:spcPct val="109100"/>
              </a:lnSpc>
              <a:spcBef>
                <a:spcPts val="2235"/>
              </a:spcBef>
            </a:pPr>
            <a:r>
              <a:rPr sz="2750" spc="-55" dirty="0">
                <a:solidFill>
                  <a:srgbClr val="CD4821"/>
                </a:solidFill>
                <a:latin typeface="Arial"/>
                <a:cs typeface="Arial"/>
              </a:rPr>
              <a:t>5.</a:t>
            </a:r>
            <a:r>
              <a:rPr sz="2750" spc="31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120" dirty="0">
                <a:solidFill>
                  <a:srgbClr val="CD4821"/>
                </a:solidFill>
                <a:latin typeface="Arial"/>
                <a:cs typeface="Arial"/>
              </a:rPr>
              <a:t>What</a:t>
            </a:r>
            <a:r>
              <a:rPr sz="2750" spc="-254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165" dirty="0">
                <a:solidFill>
                  <a:srgbClr val="CD4821"/>
                </a:solidFill>
                <a:latin typeface="Arial"/>
                <a:cs typeface="Arial"/>
              </a:rPr>
              <a:t>are</a:t>
            </a:r>
            <a:r>
              <a:rPr sz="2750" spc="-254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55" dirty="0">
                <a:solidFill>
                  <a:srgbClr val="CD4821"/>
                </a:solidFill>
                <a:latin typeface="Arial"/>
                <a:cs typeface="Arial"/>
              </a:rPr>
              <a:t>the</a:t>
            </a:r>
            <a:r>
              <a:rPr sz="2750" spc="-254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40" dirty="0">
                <a:solidFill>
                  <a:srgbClr val="CD4821"/>
                </a:solidFill>
                <a:latin typeface="Arial"/>
                <a:cs typeface="Arial"/>
              </a:rPr>
              <a:t>top</a:t>
            </a:r>
            <a:r>
              <a:rPr sz="2750" spc="-254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100" dirty="0">
                <a:solidFill>
                  <a:srgbClr val="CD4821"/>
                </a:solidFill>
                <a:latin typeface="Arial"/>
                <a:cs typeface="Arial"/>
              </a:rPr>
              <a:t>5</a:t>
            </a:r>
            <a:r>
              <a:rPr sz="2750" spc="-25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40" dirty="0">
                <a:solidFill>
                  <a:srgbClr val="CD4821"/>
                </a:solidFill>
                <a:latin typeface="Arial"/>
                <a:cs typeface="Arial"/>
              </a:rPr>
              <a:t>job</a:t>
            </a:r>
            <a:r>
              <a:rPr sz="2750" spc="-254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CD4821"/>
                </a:solidFill>
                <a:latin typeface="Arial"/>
                <a:cs typeface="Arial"/>
              </a:rPr>
              <a:t>titles</a:t>
            </a:r>
            <a:r>
              <a:rPr sz="2750" spc="-254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90" dirty="0">
                <a:solidFill>
                  <a:srgbClr val="CD4821"/>
                </a:solidFill>
                <a:latin typeface="Arial"/>
                <a:cs typeface="Arial"/>
              </a:rPr>
              <a:t>held</a:t>
            </a:r>
            <a:r>
              <a:rPr sz="2750" spc="-25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145" dirty="0">
                <a:solidFill>
                  <a:srgbClr val="CD4821"/>
                </a:solidFill>
                <a:latin typeface="Arial"/>
                <a:cs typeface="Arial"/>
              </a:rPr>
              <a:t>by</a:t>
            </a:r>
            <a:r>
              <a:rPr sz="2750" spc="-254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160" dirty="0">
                <a:solidFill>
                  <a:srgbClr val="CD4821"/>
                </a:solidFill>
                <a:latin typeface="Arial"/>
                <a:cs typeface="Arial"/>
              </a:rPr>
              <a:t>employees</a:t>
            </a:r>
            <a:r>
              <a:rPr sz="2750" spc="-254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55" dirty="0">
                <a:solidFill>
                  <a:srgbClr val="CD4821"/>
                </a:solidFill>
                <a:latin typeface="Arial"/>
                <a:cs typeface="Arial"/>
              </a:rPr>
              <a:t>for</a:t>
            </a:r>
            <a:r>
              <a:rPr sz="2750" spc="-254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455" dirty="0">
                <a:solidFill>
                  <a:srgbClr val="CD4821"/>
                </a:solidFill>
                <a:latin typeface="Arial"/>
                <a:cs typeface="Arial"/>
              </a:rPr>
              <a:t>H1B</a:t>
            </a:r>
            <a:r>
              <a:rPr sz="2750" spc="-25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80" dirty="0">
                <a:solidFill>
                  <a:srgbClr val="CD4821"/>
                </a:solidFill>
                <a:latin typeface="Arial"/>
                <a:cs typeface="Arial"/>
              </a:rPr>
              <a:t>visa</a:t>
            </a:r>
            <a:r>
              <a:rPr sz="2750" spc="-254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30" dirty="0">
                <a:solidFill>
                  <a:srgbClr val="CD4821"/>
                </a:solidFill>
                <a:latin typeface="Arial"/>
                <a:cs typeface="Arial"/>
              </a:rPr>
              <a:t>petitions</a:t>
            </a:r>
            <a:r>
              <a:rPr sz="2750" spc="-254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CD4821"/>
                </a:solidFill>
                <a:latin typeface="Arial"/>
                <a:cs typeface="Arial"/>
              </a:rPr>
              <a:t>that</a:t>
            </a:r>
            <a:r>
              <a:rPr sz="2750" spc="-254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200" dirty="0">
                <a:solidFill>
                  <a:srgbClr val="CD4821"/>
                </a:solidFill>
                <a:latin typeface="Arial"/>
                <a:cs typeface="Arial"/>
              </a:rPr>
              <a:t>were</a:t>
            </a:r>
            <a:r>
              <a:rPr sz="2750" spc="-25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10" dirty="0">
                <a:solidFill>
                  <a:srgbClr val="CD4821"/>
                </a:solidFill>
                <a:latin typeface="Arial"/>
                <a:cs typeface="Arial"/>
              </a:rPr>
              <a:t>certified </a:t>
            </a:r>
            <a:r>
              <a:rPr sz="2750" spc="-105" dirty="0">
                <a:solidFill>
                  <a:srgbClr val="CD4821"/>
                </a:solidFill>
                <a:latin typeface="Arial"/>
                <a:cs typeface="Arial"/>
              </a:rPr>
              <a:t>or</a:t>
            </a:r>
            <a:r>
              <a:rPr sz="2750" spc="-25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20" dirty="0">
                <a:solidFill>
                  <a:srgbClr val="CD4821"/>
                </a:solidFill>
                <a:latin typeface="Arial"/>
                <a:cs typeface="Arial"/>
              </a:rPr>
              <a:t>approved</a:t>
            </a:r>
            <a:endParaRPr sz="275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4325" marR="555625" indent="-301625">
              <a:lnSpc>
                <a:spcPct val="109100"/>
              </a:lnSpc>
              <a:spcBef>
                <a:spcPts val="100"/>
              </a:spcBef>
              <a:buAutoNum type="arabicPeriod" startAt="6"/>
              <a:tabLst>
                <a:tab pos="365125" algn="l"/>
              </a:tabLst>
            </a:pPr>
            <a:r>
              <a:rPr spc="-105" dirty="0"/>
              <a:t>Which</a:t>
            </a:r>
            <a:r>
              <a:rPr spc="-235" dirty="0"/>
              <a:t> </a:t>
            </a:r>
            <a:r>
              <a:rPr spc="-55" dirty="0"/>
              <a:t>state</a:t>
            </a:r>
            <a:r>
              <a:rPr spc="-229" dirty="0"/>
              <a:t> </a:t>
            </a:r>
            <a:r>
              <a:rPr spc="-100" dirty="0"/>
              <a:t>and</a:t>
            </a:r>
            <a:r>
              <a:rPr spc="-235" dirty="0"/>
              <a:t> </a:t>
            </a:r>
            <a:r>
              <a:rPr spc="-30" dirty="0"/>
              <a:t>city</a:t>
            </a:r>
            <a:r>
              <a:rPr spc="-229" dirty="0"/>
              <a:t> </a:t>
            </a:r>
            <a:r>
              <a:rPr spc="-100" dirty="0"/>
              <a:t>had</a:t>
            </a:r>
            <a:r>
              <a:rPr spc="-229" dirty="0"/>
              <a:t> </a:t>
            </a:r>
            <a:r>
              <a:rPr spc="-55" dirty="0"/>
              <a:t>the</a:t>
            </a:r>
            <a:r>
              <a:rPr spc="-235" dirty="0"/>
              <a:t> </a:t>
            </a:r>
            <a:r>
              <a:rPr spc="-60" dirty="0"/>
              <a:t>highest</a:t>
            </a:r>
            <a:r>
              <a:rPr spc="-229" dirty="0"/>
              <a:t> </a:t>
            </a:r>
            <a:r>
              <a:rPr spc="-80" dirty="0"/>
              <a:t>number</a:t>
            </a:r>
            <a:r>
              <a:rPr spc="-229" dirty="0"/>
              <a:t> </a:t>
            </a:r>
            <a:r>
              <a:rPr spc="-50" dirty="0"/>
              <a:t>of</a:t>
            </a:r>
            <a:r>
              <a:rPr spc="-235" dirty="0"/>
              <a:t> </a:t>
            </a:r>
            <a:r>
              <a:rPr spc="-455" dirty="0"/>
              <a:t>H1B</a:t>
            </a:r>
            <a:r>
              <a:rPr spc="-229" dirty="0"/>
              <a:t> </a:t>
            </a:r>
            <a:r>
              <a:rPr spc="-25" dirty="0"/>
              <a:t>petition</a:t>
            </a:r>
            <a:r>
              <a:rPr spc="-229" dirty="0"/>
              <a:t> </a:t>
            </a:r>
            <a:r>
              <a:rPr dirty="0"/>
              <a:t>filings</a:t>
            </a:r>
            <a:r>
              <a:rPr spc="-235" dirty="0"/>
              <a:t> </a:t>
            </a:r>
            <a:r>
              <a:rPr spc="-150" dirty="0"/>
              <a:t>between</a:t>
            </a:r>
            <a:r>
              <a:rPr spc="-229" dirty="0"/>
              <a:t> </a:t>
            </a:r>
            <a:r>
              <a:rPr spc="-409" dirty="0"/>
              <a:t>2011</a:t>
            </a:r>
            <a:r>
              <a:rPr spc="-229" dirty="0"/>
              <a:t> </a:t>
            </a:r>
            <a:r>
              <a:rPr spc="-25" dirty="0"/>
              <a:t>and 	</a:t>
            </a:r>
            <a:r>
              <a:rPr spc="-280" dirty="0"/>
              <a:t>2016?</a:t>
            </a:r>
          </a:p>
          <a:p>
            <a:pPr marL="294005" marR="200025" indent="-281940">
              <a:lnSpc>
                <a:spcPct val="109100"/>
              </a:lnSpc>
              <a:spcBef>
                <a:spcPts val="1410"/>
              </a:spcBef>
              <a:buAutoNum type="arabicPeriod" startAt="6"/>
              <a:tabLst>
                <a:tab pos="350520" algn="l"/>
              </a:tabLst>
            </a:pPr>
            <a:r>
              <a:rPr spc="-120" dirty="0"/>
              <a:t>What</a:t>
            </a:r>
            <a:r>
              <a:rPr spc="-235" dirty="0"/>
              <a:t> </a:t>
            </a:r>
            <a:r>
              <a:rPr spc="-165" dirty="0"/>
              <a:t>are</a:t>
            </a:r>
            <a:r>
              <a:rPr spc="-235" dirty="0"/>
              <a:t> </a:t>
            </a:r>
            <a:r>
              <a:rPr spc="-55" dirty="0"/>
              <a:t>the</a:t>
            </a:r>
            <a:r>
              <a:rPr spc="-235" dirty="0"/>
              <a:t> </a:t>
            </a:r>
            <a:r>
              <a:rPr spc="-40" dirty="0"/>
              <a:t>top</a:t>
            </a:r>
            <a:r>
              <a:rPr spc="-235" dirty="0"/>
              <a:t> </a:t>
            </a:r>
            <a:r>
              <a:rPr spc="-100" dirty="0"/>
              <a:t>5</a:t>
            </a:r>
            <a:r>
              <a:rPr spc="-235" dirty="0"/>
              <a:t> </a:t>
            </a:r>
            <a:r>
              <a:rPr spc="-30" dirty="0"/>
              <a:t>cities</a:t>
            </a:r>
            <a:r>
              <a:rPr spc="-235" dirty="0"/>
              <a:t> </a:t>
            </a:r>
            <a:r>
              <a:rPr spc="-100" dirty="0"/>
              <a:t>and</a:t>
            </a:r>
            <a:r>
              <a:rPr spc="-229" dirty="0"/>
              <a:t> </a:t>
            </a:r>
            <a:r>
              <a:rPr spc="-65" dirty="0"/>
              <a:t>states</a:t>
            </a:r>
            <a:r>
              <a:rPr spc="-235" dirty="0"/>
              <a:t> </a:t>
            </a:r>
            <a:r>
              <a:rPr dirty="0"/>
              <a:t>with</a:t>
            </a:r>
            <a:r>
              <a:rPr spc="-235" dirty="0"/>
              <a:t> </a:t>
            </a:r>
            <a:r>
              <a:rPr spc="-55" dirty="0"/>
              <a:t>the</a:t>
            </a:r>
            <a:r>
              <a:rPr spc="-235" dirty="0"/>
              <a:t> </a:t>
            </a:r>
            <a:r>
              <a:rPr spc="-60" dirty="0"/>
              <a:t>highest</a:t>
            </a:r>
            <a:r>
              <a:rPr spc="-235" dirty="0"/>
              <a:t> </a:t>
            </a:r>
            <a:r>
              <a:rPr spc="-80" dirty="0"/>
              <a:t>number</a:t>
            </a:r>
            <a:r>
              <a:rPr spc="-235" dirty="0"/>
              <a:t> </a:t>
            </a:r>
            <a:r>
              <a:rPr spc="-50" dirty="0"/>
              <a:t>of</a:t>
            </a:r>
            <a:r>
              <a:rPr spc="-229" dirty="0"/>
              <a:t> </a:t>
            </a:r>
            <a:r>
              <a:rPr spc="-455" dirty="0"/>
              <a:t>H1B</a:t>
            </a:r>
            <a:r>
              <a:rPr spc="-235" dirty="0"/>
              <a:t> </a:t>
            </a:r>
            <a:r>
              <a:rPr spc="-80" dirty="0"/>
              <a:t>visa</a:t>
            </a:r>
            <a:r>
              <a:rPr spc="-235" dirty="0"/>
              <a:t> </a:t>
            </a:r>
            <a:r>
              <a:rPr spc="-25" dirty="0"/>
              <a:t>petition</a:t>
            </a:r>
            <a:r>
              <a:rPr spc="-235" dirty="0"/>
              <a:t> </a:t>
            </a:r>
            <a:r>
              <a:rPr spc="-10" dirty="0"/>
              <a:t>filings </a:t>
            </a:r>
            <a:r>
              <a:rPr spc="-150" dirty="0"/>
              <a:t>between</a:t>
            </a:r>
            <a:r>
              <a:rPr spc="-240" dirty="0"/>
              <a:t> </a:t>
            </a:r>
            <a:r>
              <a:rPr spc="-409" dirty="0"/>
              <a:t>2011</a:t>
            </a:r>
            <a:r>
              <a:rPr spc="-240" dirty="0"/>
              <a:t> </a:t>
            </a:r>
            <a:r>
              <a:rPr spc="-100" dirty="0"/>
              <a:t>and</a:t>
            </a:r>
            <a:r>
              <a:rPr spc="-235" dirty="0"/>
              <a:t> </a:t>
            </a:r>
            <a:r>
              <a:rPr spc="-280" dirty="0"/>
              <a:t>2016</a:t>
            </a:r>
          </a:p>
          <a:p>
            <a:pPr marL="344805" marR="5080" indent="-314960">
              <a:lnSpc>
                <a:spcPct val="109100"/>
              </a:lnSpc>
              <a:spcBef>
                <a:spcPts val="830"/>
              </a:spcBef>
              <a:buAutoNum type="arabicPeriod" startAt="6"/>
              <a:tabLst>
                <a:tab pos="382270" algn="l"/>
              </a:tabLst>
            </a:pPr>
            <a:r>
              <a:rPr spc="-155" dirty="0"/>
              <a:t>Among</a:t>
            </a:r>
            <a:r>
              <a:rPr spc="-229" dirty="0"/>
              <a:t> </a:t>
            </a:r>
            <a:r>
              <a:rPr spc="-455" dirty="0"/>
              <a:t>H1B</a:t>
            </a:r>
            <a:r>
              <a:rPr spc="-225" dirty="0"/>
              <a:t> </a:t>
            </a:r>
            <a:r>
              <a:rPr spc="-80" dirty="0"/>
              <a:t>visa</a:t>
            </a:r>
            <a:r>
              <a:rPr spc="-225" dirty="0"/>
              <a:t> </a:t>
            </a:r>
            <a:r>
              <a:rPr spc="-30" dirty="0"/>
              <a:t>petitions</a:t>
            </a:r>
            <a:r>
              <a:rPr spc="-225" dirty="0"/>
              <a:t> </a:t>
            </a:r>
            <a:r>
              <a:rPr dirty="0"/>
              <a:t>that</a:t>
            </a:r>
            <a:r>
              <a:rPr spc="-225" dirty="0"/>
              <a:t> </a:t>
            </a:r>
            <a:r>
              <a:rPr spc="-200" dirty="0"/>
              <a:t>were</a:t>
            </a:r>
            <a:r>
              <a:rPr spc="-225" dirty="0"/>
              <a:t> </a:t>
            </a:r>
            <a:r>
              <a:rPr spc="-55" dirty="0"/>
              <a:t>certified</a:t>
            </a:r>
            <a:r>
              <a:rPr spc="-225" dirty="0"/>
              <a:t> </a:t>
            </a:r>
            <a:r>
              <a:rPr dirty="0"/>
              <a:t>but</a:t>
            </a:r>
            <a:r>
              <a:rPr spc="-225" dirty="0"/>
              <a:t> </a:t>
            </a:r>
            <a:r>
              <a:rPr spc="-65" dirty="0"/>
              <a:t>later</a:t>
            </a:r>
            <a:r>
              <a:rPr spc="-225" dirty="0"/>
              <a:t> </a:t>
            </a:r>
            <a:r>
              <a:rPr spc="-70" dirty="0"/>
              <a:t>withdrawn</a:t>
            </a:r>
            <a:r>
              <a:rPr spc="-225" dirty="0"/>
              <a:t> </a:t>
            </a:r>
            <a:r>
              <a:rPr spc="-35" dirty="0"/>
              <a:t>from</a:t>
            </a:r>
            <a:r>
              <a:rPr spc="-225" dirty="0"/>
              <a:t> </a:t>
            </a:r>
            <a:r>
              <a:rPr spc="-409" dirty="0"/>
              <a:t>2011</a:t>
            </a:r>
            <a:r>
              <a:rPr spc="-225" dirty="0"/>
              <a:t> </a:t>
            </a:r>
            <a:r>
              <a:rPr spc="-10" dirty="0"/>
              <a:t>to</a:t>
            </a:r>
            <a:r>
              <a:rPr spc="-225" dirty="0"/>
              <a:t> </a:t>
            </a:r>
            <a:r>
              <a:rPr spc="-265" dirty="0"/>
              <a:t>2016,</a:t>
            </a:r>
            <a:r>
              <a:rPr spc="-225" dirty="0"/>
              <a:t> </a:t>
            </a:r>
            <a:r>
              <a:rPr spc="-10" dirty="0"/>
              <a:t>which 	</a:t>
            </a:r>
            <a:r>
              <a:rPr spc="-135" dirty="0"/>
              <a:t>employer</a:t>
            </a:r>
            <a:r>
              <a:rPr spc="-235" dirty="0"/>
              <a:t> </a:t>
            </a:r>
            <a:r>
              <a:rPr spc="-100" dirty="0"/>
              <a:t>had</a:t>
            </a:r>
            <a:r>
              <a:rPr spc="-229" dirty="0"/>
              <a:t> </a:t>
            </a:r>
            <a:r>
              <a:rPr spc="-55" dirty="0"/>
              <a:t>the</a:t>
            </a:r>
            <a:r>
              <a:rPr spc="-235" dirty="0"/>
              <a:t> </a:t>
            </a:r>
            <a:r>
              <a:rPr spc="-60" dirty="0"/>
              <a:t>highest</a:t>
            </a:r>
            <a:r>
              <a:rPr spc="-229" dirty="0"/>
              <a:t> </a:t>
            </a:r>
            <a:r>
              <a:rPr spc="-80" dirty="0"/>
              <a:t>number</a:t>
            </a:r>
            <a:r>
              <a:rPr spc="-235" dirty="0"/>
              <a:t> </a:t>
            </a:r>
            <a:r>
              <a:rPr spc="-50" dirty="0"/>
              <a:t>of</a:t>
            </a:r>
            <a:r>
              <a:rPr spc="-229" dirty="0"/>
              <a:t> </a:t>
            </a:r>
            <a:r>
              <a:rPr spc="-75" dirty="0"/>
              <a:t>such</a:t>
            </a:r>
            <a:r>
              <a:rPr spc="-235" dirty="0"/>
              <a:t> </a:t>
            </a:r>
            <a:r>
              <a:rPr spc="-10" dirty="0"/>
              <a:t>petitions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000162" y="7331995"/>
            <a:ext cx="12731750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30885" indent="374015">
              <a:lnSpc>
                <a:spcPct val="109100"/>
              </a:lnSpc>
              <a:spcBef>
                <a:spcPts val="100"/>
              </a:spcBef>
              <a:buAutoNum type="arabicPeriod" startAt="9"/>
              <a:tabLst>
                <a:tab pos="386715" algn="l"/>
              </a:tabLst>
            </a:pPr>
            <a:r>
              <a:rPr sz="2750" spc="-155" dirty="0">
                <a:solidFill>
                  <a:srgbClr val="CD4821"/>
                </a:solidFill>
                <a:latin typeface="Arial"/>
                <a:cs typeface="Arial"/>
              </a:rPr>
              <a:t>Among</a:t>
            </a:r>
            <a:r>
              <a:rPr sz="2750" spc="-22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455" dirty="0">
                <a:solidFill>
                  <a:srgbClr val="CD4821"/>
                </a:solidFill>
                <a:latin typeface="Arial"/>
                <a:cs typeface="Arial"/>
              </a:rPr>
              <a:t>H1B</a:t>
            </a:r>
            <a:r>
              <a:rPr sz="2750" spc="-22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80" dirty="0">
                <a:solidFill>
                  <a:srgbClr val="CD4821"/>
                </a:solidFill>
                <a:latin typeface="Arial"/>
                <a:cs typeface="Arial"/>
              </a:rPr>
              <a:t>visa</a:t>
            </a:r>
            <a:r>
              <a:rPr sz="2750" spc="-22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30" dirty="0">
                <a:solidFill>
                  <a:srgbClr val="CD4821"/>
                </a:solidFill>
                <a:latin typeface="Arial"/>
                <a:cs typeface="Arial"/>
              </a:rPr>
              <a:t>petitions</a:t>
            </a:r>
            <a:r>
              <a:rPr sz="2750" spc="-22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CD4821"/>
                </a:solidFill>
                <a:latin typeface="Arial"/>
                <a:cs typeface="Arial"/>
              </a:rPr>
              <a:t>that</a:t>
            </a:r>
            <a:r>
              <a:rPr sz="2750" spc="-22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200" dirty="0">
                <a:solidFill>
                  <a:srgbClr val="CD4821"/>
                </a:solidFill>
                <a:latin typeface="Arial"/>
                <a:cs typeface="Arial"/>
              </a:rPr>
              <a:t>were</a:t>
            </a:r>
            <a:r>
              <a:rPr sz="2750" spc="-22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55" dirty="0">
                <a:solidFill>
                  <a:srgbClr val="CD4821"/>
                </a:solidFill>
                <a:latin typeface="Arial"/>
                <a:cs typeface="Arial"/>
              </a:rPr>
              <a:t>certified</a:t>
            </a:r>
            <a:r>
              <a:rPr sz="2750" spc="-22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CD4821"/>
                </a:solidFill>
                <a:latin typeface="Arial"/>
                <a:cs typeface="Arial"/>
              </a:rPr>
              <a:t>but</a:t>
            </a:r>
            <a:r>
              <a:rPr sz="2750" spc="-22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65" dirty="0">
                <a:solidFill>
                  <a:srgbClr val="CD4821"/>
                </a:solidFill>
                <a:latin typeface="Arial"/>
                <a:cs typeface="Arial"/>
              </a:rPr>
              <a:t>later</a:t>
            </a:r>
            <a:r>
              <a:rPr sz="2750" spc="-22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70" dirty="0">
                <a:solidFill>
                  <a:srgbClr val="CD4821"/>
                </a:solidFill>
                <a:latin typeface="Arial"/>
                <a:cs typeface="Arial"/>
              </a:rPr>
              <a:t>withdrawn</a:t>
            </a:r>
            <a:r>
              <a:rPr sz="2750" spc="-22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35" dirty="0">
                <a:solidFill>
                  <a:srgbClr val="CD4821"/>
                </a:solidFill>
                <a:latin typeface="Arial"/>
                <a:cs typeface="Arial"/>
              </a:rPr>
              <a:t>from</a:t>
            </a:r>
            <a:r>
              <a:rPr sz="2750" spc="-22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409" dirty="0">
                <a:solidFill>
                  <a:srgbClr val="CD4821"/>
                </a:solidFill>
                <a:latin typeface="Arial"/>
                <a:cs typeface="Arial"/>
              </a:rPr>
              <a:t>2011</a:t>
            </a:r>
            <a:r>
              <a:rPr sz="2750" spc="-22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10" dirty="0">
                <a:solidFill>
                  <a:srgbClr val="CD4821"/>
                </a:solidFill>
                <a:latin typeface="Arial"/>
                <a:cs typeface="Arial"/>
              </a:rPr>
              <a:t>to</a:t>
            </a:r>
            <a:r>
              <a:rPr sz="2750" spc="-22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275" dirty="0">
                <a:solidFill>
                  <a:srgbClr val="CD4821"/>
                </a:solidFill>
                <a:latin typeface="Arial"/>
                <a:cs typeface="Arial"/>
              </a:rPr>
              <a:t>2016, </a:t>
            </a:r>
            <a:r>
              <a:rPr sz="2750" spc="-65" dirty="0">
                <a:solidFill>
                  <a:srgbClr val="CD4821"/>
                </a:solidFill>
                <a:latin typeface="Arial"/>
                <a:cs typeface="Arial"/>
              </a:rPr>
              <a:t>which</a:t>
            </a:r>
            <a:r>
              <a:rPr sz="2750" spc="-229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100" dirty="0">
                <a:solidFill>
                  <a:srgbClr val="CD4821"/>
                </a:solidFill>
                <a:latin typeface="Arial"/>
                <a:cs typeface="Arial"/>
              </a:rPr>
              <a:t>5</a:t>
            </a:r>
            <a:r>
              <a:rPr sz="2750" spc="-229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135" dirty="0">
                <a:solidFill>
                  <a:srgbClr val="CD4821"/>
                </a:solidFill>
                <a:latin typeface="Arial"/>
                <a:cs typeface="Arial"/>
              </a:rPr>
              <a:t>employers</a:t>
            </a:r>
            <a:r>
              <a:rPr sz="2750" spc="-229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100" dirty="0">
                <a:solidFill>
                  <a:srgbClr val="CD4821"/>
                </a:solidFill>
                <a:latin typeface="Arial"/>
                <a:cs typeface="Arial"/>
              </a:rPr>
              <a:t>had</a:t>
            </a:r>
            <a:r>
              <a:rPr sz="2750" spc="-229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55" dirty="0">
                <a:solidFill>
                  <a:srgbClr val="CD4821"/>
                </a:solidFill>
                <a:latin typeface="Arial"/>
                <a:cs typeface="Arial"/>
              </a:rPr>
              <a:t>the</a:t>
            </a:r>
            <a:r>
              <a:rPr sz="2750" spc="-229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60" dirty="0">
                <a:solidFill>
                  <a:srgbClr val="CD4821"/>
                </a:solidFill>
                <a:latin typeface="Arial"/>
                <a:cs typeface="Arial"/>
              </a:rPr>
              <a:t>highest</a:t>
            </a:r>
            <a:r>
              <a:rPr sz="2750" spc="-229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80" dirty="0">
                <a:solidFill>
                  <a:srgbClr val="CD4821"/>
                </a:solidFill>
                <a:latin typeface="Arial"/>
                <a:cs typeface="Arial"/>
              </a:rPr>
              <a:t>number</a:t>
            </a:r>
            <a:r>
              <a:rPr sz="2750" spc="-229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50" dirty="0">
                <a:solidFill>
                  <a:srgbClr val="CD4821"/>
                </a:solidFill>
                <a:latin typeface="Arial"/>
                <a:cs typeface="Arial"/>
              </a:rPr>
              <a:t>of</a:t>
            </a:r>
            <a:r>
              <a:rPr sz="2750" spc="-229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75" dirty="0">
                <a:solidFill>
                  <a:srgbClr val="CD4821"/>
                </a:solidFill>
                <a:latin typeface="Arial"/>
                <a:cs typeface="Arial"/>
              </a:rPr>
              <a:t>such</a:t>
            </a:r>
            <a:r>
              <a:rPr sz="2750" spc="-229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10" dirty="0">
                <a:solidFill>
                  <a:srgbClr val="CD4821"/>
                </a:solidFill>
                <a:latin typeface="Arial"/>
                <a:cs typeface="Arial"/>
              </a:rPr>
              <a:t>petitions</a:t>
            </a:r>
            <a:endParaRPr sz="275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CD4821"/>
              </a:buClr>
              <a:buFont typeface="Arial"/>
              <a:buAutoNum type="arabicPeriod" startAt="9"/>
            </a:pPr>
            <a:endParaRPr sz="2500">
              <a:latin typeface="Arial"/>
              <a:cs typeface="Arial"/>
            </a:endParaRPr>
          </a:p>
          <a:p>
            <a:pPr marL="421005" marR="5080" indent="-408940">
              <a:lnSpc>
                <a:spcPct val="109100"/>
              </a:lnSpc>
              <a:buAutoNum type="arabicPeriod" startAt="9"/>
              <a:tabLst>
                <a:tab pos="434975" algn="l"/>
              </a:tabLst>
            </a:pPr>
            <a:r>
              <a:rPr sz="2750" spc="-155" dirty="0">
                <a:solidFill>
                  <a:srgbClr val="CD4821"/>
                </a:solidFill>
                <a:latin typeface="Arial"/>
                <a:cs typeface="Arial"/>
              </a:rPr>
              <a:t>Among</a:t>
            </a:r>
            <a:r>
              <a:rPr sz="2750" spc="-24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70" dirty="0">
                <a:solidFill>
                  <a:srgbClr val="CD4821"/>
                </a:solidFill>
                <a:latin typeface="Arial"/>
                <a:cs typeface="Arial"/>
              </a:rPr>
              <a:t>withdrawn</a:t>
            </a:r>
            <a:r>
              <a:rPr sz="2750" spc="-23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455" dirty="0">
                <a:solidFill>
                  <a:srgbClr val="CD4821"/>
                </a:solidFill>
                <a:latin typeface="Arial"/>
                <a:cs typeface="Arial"/>
              </a:rPr>
              <a:t>H1B</a:t>
            </a:r>
            <a:r>
              <a:rPr sz="2750" spc="-23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80" dirty="0">
                <a:solidFill>
                  <a:srgbClr val="CD4821"/>
                </a:solidFill>
                <a:latin typeface="Arial"/>
                <a:cs typeface="Arial"/>
              </a:rPr>
              <a:t>visa</a:t>
            </a:r>
            <a:r>
              <a:rPr sz="2750" spc="-23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30" dirty="0">
                <a:solidFill>
                  <a:srgbClr val="CD4821"/>
                </a:solidFill>
                <a:latin typeface="Arial"/>
                <a:cs typeface="Arial"/>
              </a:rPr>
              <a:t>petitions</a:t>
            </a:r>
            <a:r>
              <a:rPr sz="2750" spc="-23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35" dirty="0">
                <a:solidFill>
                  <a:srgbClr val="CD4821"/>
                </a:solidFill>
                <a:latin typeface="Arial"/>
                <a:cs typeface="Arial"/>
              </a:rPr>
              <a:t>from</a:t>
            </a:r>
            <a:r>
              <a:rPr sz="2750" spc="-23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409" dirty="0">
                <a:solidFill>
                  <a:srgbClr val="CD4821"/>
                </a:solidFill>
                <a:latin typeface="Arial"/>
                <a:cs typeface="Arial"/>
              </a:rPr>
              <a:t>2011</a:t>
            </a:r>
            <a:r>
              <a:rPr sz="2750" spc="-23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10" dirty="0">
                <a:solidFill>
                  <a:srgbClr val="CD4821"/>
                </a:solidFill>
                <a:latin typeface="Arial"/>
                <a:cs typeface="Arial"/>
              </a:rPr>
              <a:t>to</a:t>
            </a:r>
            <a:r>
              <a:rPr sz="2750" spc="-23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265" dirty="0">
                <a:solidFill>
                  <a:srgbClr val="CD4821"/>
                </a:solidFill>
                <a:latin typeface="Arial"/>
                <a:cs typeface="Arial"/>
              </a:rPr>
              <a:t>2016,</a:t>
            </a:r>
            <a:r>
              <a:rPr sz="2750" spc="-23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70" dirty="0">
                <a:solidFill>
                  <a:srgbClr val="CD4821"/>
                </a:solidFill>
                <a:latin typeface="Arial"/>
                <a:cs typeface="Arial"/>
              </a:rPr>
              <a:t>what</a:t>
            </a:r>
            <a:r>
              <a:rPr sz="2750" spc="-23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150" dirty="0">
                <a:solidFill>
                  <a:srgbClr val="CD4821"/>
                </a:solidFill>
                <a:latin typeface="Arial"/>
                <a:cs typeface="Arial"/>
              </a:rPr>
              <a:t>was</a:t>
            </a:r>
            <a:r>
              <a:rPr sz="2750" spc="-23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55" dirty="0">
                <a:solidFill>
                  <a:srgbClr val="CD4821"/>
                </a:solidFill>
                <a:latin typeface="Arial"/>
                <a:cs typeface="Arial"/>
              </a:rPr>
              <a:t>the</a:t>
            </a:r>
            <a:r>
              <a:rPr sz="2750" spc="-23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185" dirty="0">
                <a:solidFill>
                  <a:srgbClr val="CD4821"/>
                </a:solidFill>
                <a:latin typeface="Arial"/>
                <a:cs typeface="Arial"/>
              </a:rPr>
              <a:t>average</a:t>
            </a:r>
            <a:r>
              <a:rPr sz="2750" spc="-23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10" dirty="0">
                <a:solidFill>
                  <a:srgbClr val="CD4821"/>
                </a:solidFill>
                <a:latin typeface="Arial"/>
                <a:cs typeface="Arial"/>
              </a:rPr>
              <a:t>prevailing 	</a:t>
            </a:r>
            <a:r>
              <a:rPr sz="2750" spc="-200" dirty="0">
                <a:solidFill>
                  <a:srgbClr val="CD4821"/>
                </a:solidFill>
                <a:latin typeface="Arial"/>
                <a:cs typeface="Arial"/>
              </a:rPr>
              <a:t>wage</a:t>
            </a:r>
            <a:r>
              <a:rPr sz="2750" spc="-22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55" dirty="0">
                <a:solidFill>
                  <a:srgbClr val="CD4821"/>
                </a:solidFill>
                <a:latin typeface="Arial"/>
                <a:cs typeface="Arial"/>
              </a:rPr>
              <a:t>for</a:t>
            </a:r>
            <a:r>
              <a:rPr sz="2750" spc="-21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55" dirty="0">
                <a:solidFill>
                  <a:srgbClr val="CD4821"/>
                </a:solidFill>
                <a:latin typeface="Arial"/>
                <a:cs typeface="Arial"/>
              </a:rPr>
              <a:t>the</a:t>
            </a:r>
            <a:r>
              <a:rPr sz="2750" spc="-21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160" dirty="0">
                <a:solidFill>
                  <a:srgbClr val="CD4821"/>
                </a:solidFill>
                <a:latin typeface="Arial"/>
                <a:cs typeface="Arial"/>
              </a:rPr>
              <a:t>employees</a:t>
            </a:r>
            <a:r>
              <a:rPr sz="2750" spc="-22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114" dirty="0">
                <a:solidFill>
                  <a:srgbClr val="CD4821"/>
                </a:solidFill>
                <a:latin typeface="Arial"/>
                <a:cs typeface="Arial"/>
              </a:rPr>
              <a:t>named</a:t>
            </a:r>
            <a:r>
              <a:rPr sz="2750" spc="-21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CD4821"/>
                </a:solidFill>
                <a:latin typeface="Arial"/>
                <a:cs typeface="Arial"/>
              </a:rPr>
              <a:t>in</a:t>
            </a:r>
            <a:r>
              <a:rPr sz="2750" spc="-21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95" dirty="0">
                <a:solidFill>
                  <a:srgbClr val="CD4821"/>
                </a:solidFill>
                <a:latin typeface="Arial"/>
                <a:cs typeface="Arial"/>
              </a:rPr>
              <a:t>those</a:t>
            </a:r>
            <a:r>
              <a:rPr sz="2750" spc="-21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750" spc="-10" dirty="0">
                <a:solidFill>
                  <a:srgbClr val="CD4821"/>
                </a:solidFill>
                <a:latin typeface="Arial"/>
                <a:cs typeface="Arial"/>
              </a:rPr>
              <a:t>petitions</a:t>
            </a:r>
            <a:endParaRPr sz="27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8095" y="3732575"/>
            <a:ext cx="2444115" cy="140462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 marR="5080" indent="224790">
              <a:lnSpc>
                <a:spcPts val="5100"/>
              </a:lnSpc>
              <a:spcBef>
                <a:spcPts val="820"/>
              </a:spcBef>
            </a:pPr>
            <a:r>
              <a:rPr sz="4800" spc="-10" dirty="0">
                <a:solidFill>
                  <a:srgbClr val="173163"/>
                </a:solidFill>
                <a:latin typeface="Times New Roman"/>
                <a:cs typeface="Times New Roman"/>
              </a:rPr>
              <a:t>Insights Identified</a:t>
            </a:r>
            <a:endParaRPr sz="4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94921" y="882083"/>
            <a:ext cx="8994775" cy="81788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400"/>
              </a:spcBef>
            </a:pPr>
            <a:r>
              <a:rPr sz="2700" spc="-35" dirty="0"/>
              <a:t>Examined</a:t>
            </a:r>
            <a:r>
              <a:rPr sz="2700" spc="-135" dirty="0"/>
              <a:t> </a:t>
            </a:r>
            <a:r>
              <a:rPr sz="2700" spc="60" dirty="0"/>
              <a:t>the</a:t>
            </a:r>
            <a:r>
              <a:rPr sz="2700" spc="-130" dirty="0"/>
              <a:t> </a:t>
            </a:r>
            <a:r>
              <a:rPr sz="2700" dirty="0"/>
              <a:t>dataset</a:t>
            </a:r>
            <a:r>
              <a:rPr sz="2700" spc="-135" dirty="0"/>
              <a:t> </a:t>
            </a:r>
            <a:r>
              <a:rPr sz="2700" spc="-75" dirty="0"/>
              <a:t>of</a:t>
            </a:r>
            <a:r>
              <a:rPr sz="2700" spc="-130" dirty="0"/>
              <a:t> </a:t>
            </a:r>
            <a:r>
              <a:rPr sz="2700" dirty="0"/>
              <a:t>selected</a:t>
            </a:r>
            <a:r>
              <a:rPr sz="2700" spc="-130" dirty="0"/>
              <a:t> </a:t>
            </a:r>
            <a:r>
              <a:rPr sz="2700" spc="-190" dirty="0"/>
              <a:t>H1B</a:t>
            </a:r>
            <a:r>
              <a:rPr sz="2700" spc="-135" dirty="0"/>
              <a:t> </a:t>
            </a:r>
            <a:r>
              <a:rPr sz="2700" dirty="0"/>
              <a:t>petitions</a:t>
            </a:r>
            <a:r>
              <a:rPr sz="2700" spc="-130" dirty="0"/>
              <a:t> </a:t>
            </a:r>
            <a:r>
              <a:rPr sz="2700" dirty="0"/>
              <a:t>and</a:t>
            </a:r>
            <a:r>
              <a:rPr sz="2700" spc="-130" dirty="0"/>
              <a:t> </a:t>
            </a:r>
            <a:r>
              <a:rPr sz="2700" dirty="0"/>
              <a:t>eliminated</a:t>
            </a:r>
            <a:r>
              <a:rPr sz="2700" spc="-135" dirty="0"/>
              <a:t> </a:t>
            </a:r>
            <a:r>
              <a:rPr sz="2700" spc="-25" dirty="0"/>
              <a:t>any </a:t>
            </a:r>
            <a:r>
              <a:rPr sz="2700" dirty="0"/>
              <a:t>duplicated</a:t>
            </a:r>
            <a:r>
              <a:rPr sz="2700" spc="-114" dirty="0"/>
              <a:t> </a:t>
            </a:r>
            <a:r>
              <a:rPr sz="2700" dirty="0"/>
              <a:t>records</a:t>
            </a:r>
            <a:r>
              <a:rPr sz="2700" spc="-110" dirty="0"/>
              <a:t> </a:t>
            </a:r>
            <a:r>
              <a:rPr sz="2700" dirty="0"/>
              <a:t>to</a:t>
            </a:r>
            <a:r>
              <a:rPr sz="2700" spc="-114" dirty="0"/>
              <a:t> </a:t>
            </a:r>
            <a:r>
              <a:rPr sz="2700" dirty="0"/>
              <a:t>prevent</a:t>
            </a:r>
            <a:r>
              <a:rPr sz="2700" spc="-110" dirty="0"/>
              <a:t> </a:t>
            </a:r>
            <a:r>
              <a:rPr sz="2700" dirty="0"/>
              <a:t>redundancy</a:t>
            </a:r>
            <a:r>
              <a:rPr sz="2700" spc="-114" dirty="0"/>
              <a:t> </a:t>
            </a:r>
            <a:r>
              <a:rPr sz="2700" dirty="0"/>
              <a:t>in</a:t>
            </a:r>
            <a:r>
              <a:rPr sz="2700" spc="-110" dirty="0"/>
              <a:t> </a:t>
            </a:r>
            <a:r>
              <a:rPr sz="2700" spc="50" dirty="0"/>
              <a:t>our</a:t>
            </a:r>
            <a:r>
              <a:rPr sz="2700" spc="-110" dirty="0"/>
              <a:t> </a:t>
            </a:r>
            <a:r>
              <a:rPr sz="2700" spc="-10" dirty="0"/>
              <a:t>analysis.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940025" y="834204"/>
            <a:ext cx="3204210" cy="140462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 marR="5080">
              <a:lnSpc>
                <a:spcPts val="5100"/>
              </a:lnSpc>
              <a:spcBef>
                <a:spcPts val="819"/>
              </a:spcBef>
            </a:pPr>
            <a:r>
              <a:rPr sz="4800" spc="-20" dirty="0">
                <a:solidFill>
                  <a:srgbClr val="173163"/>
                </a:solidFill>
                <a:latin typeface="Times New Roman"/>
                <a:cs typeface="Times New Roman"/>
              </a:rPr>
              <a:t>Data</a:t>
            </a:r>
            <a:r>
              <a:rPr sz="4800" spc="-350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4800" spc="-10" dirty="0">
                <a:solidFill>
                  <a:srgbClr val="173163"/>
                </a:solidFill>
                <a:latin typeface="Times New Roman"/>
                <a:cs typeface="Times New Roman"/>
              </a:rPr>
              <a:t>loading </a:t>
            </a:r>
            <a:r>
              <a:rPr sz="4800" dirty="0">
                <a:solidFill>
                  <a:srgbClr val="173163"/>
                </a:solidFill>
                <a:latin typeface="Times New Roman"/>
                <a:cs typeface="Times New Roman"/>
              </a:rPr>
              <a:t>concept</a:t>
            </a:r>
            <a:r>
              <a:rPr sz="4800" spc="-190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4800" spc="-20" dirty="0">
                <a:solidFill>
                  <a:srgbClr val="173163"/>
                </a:solidFill>
                <a:latin typeface="Times New Roman"/>
                <a:cs typeface="Times New Roman"/>
              </a:rPr>
              <a:t>used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58110" y="952483"/>
            <a:ext cx="0" cy="8382000"/>
          </a:xfrm>
          <a:custGeom>
            <a:avLst/>
            <a:gdLst/>
            <a:ahLst/>
            <a:cxnLst/>
            <a:rect l="l" t="t" r="r" b="b"/>
            <a:pathLst>
              <a:path h="8382000">
                <a:moveTo>
                  <a:pt x="0" y="0"/>
                </a:moveTo>
                <a:lnTo>
                  <a:pt x="0" y="8382000"/>
                </a:lnTo>
              </a:path>
            </a:pathLst>
          </a:custGeom>
          <a:ln w="9525">
            <a:solidFill>
              <a:srgbClr val="EEDD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753070" y="882082"/>
            <a:ext cx="34607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70" dirty="0">
                <a:solidFill>
                  <a:srgbClr val="173163"/>
                </a:solidFill>
                <a:latin typeface="Times New Roman"/>
                <a:cs typeface="Times New Roman"/>
              </a:rPr>
              <a:t>01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94921" y="2005670"/>
            <a:ext cx="9389110" cy="81788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400"/>
              </a:spcBef>
            </a:pPr>
            <a:r>
              <a:rPr sz="2700" dirty="0">
                <a:solidFill>
                  <a:srgbClr val="173163"/>
                </a:solidFill>
                <a:latin typeface="Times New Roman"/>
                <a:cs typeface="Times New Roman"/>
              </a:rPr>
              <a:t>Identified</a:t>
            </a:r>
            <a:r>
              <a:rPr sz="2700" spc="-140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173163"/>
                </a:solidFill>
                <a:latin typeface="Times New Roman"/>
                <a:cs typeface="Times New Roman"/>
              </a:rPr>
              <a:t>and</a:t>
            </a:r>
            <a:r>
              <a:rPr sz="2700" spc="-140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spc="-10" dirty="0">
                <a:solidFill>
                  <a:srgbClr val="173163"/>
                </a:solidFill>
                <a:latin typeface="Times New Roman"/>
                <a:cs typeface="Times New Roman"/>
              </a:rPr>
              <a:t>removed</a:t>
            </a:r>
            <a:r>
              <a:rPr sz="2700" spc="-140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173163"/>
                </a:solidFill>
                <a:latin typeface="Times New Roman"/>
                <a:cs typeface="Times New Roman"/>
              </a:rPr>
              <a:t>repeating</a:t>
            </a:r>
            <a:r>
              <a:rPr sz="2700" spc="-140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spc="-10" dirty="0">
                <a:solidFill>
                  <a:srgbClr val="173163"/>
                </a:solidFill>
                <a:latin typeface="Times New Roman"/>
                <a:cs typeface="Times New Roman"/>
              </a:rPr>
              <a:t>groups</a:t>
            </a:r>
            <a:r>
              <a:rPr sz="2700" spc="-140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173163"/>
                </a:solidFill>
                <a:latin typeface="Times New Roman"/>
                <a:cs typeface="Times New Roman"/>
              </a:rPr>
              <a:t>in</a:t>
            </a:r>
            <a:r>
              <a:rPr sz="2700" spc="-140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spc="-10" dirty="0">
                <a:solidFill>
                  <a:srgbClr val="173163"/>
                </a:solidFill>
                <a:latin typeface="Times New Roman"/>
                <a:cs typeface="Times New Roman"/>
              </a:rPr>
              <a:t>accordance</a:t>
            </a:r>
            <a:r>
              <a:rPr sz="2700" spc="-140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173163"/>
                </a:solidFill>
                <a:latin typeface="Times New Roman"/>
                <a:cs typeface="Times New Roman"/>
              </a:rPr>
              <a:t>with</a:t>
            </a:r>
            <a:r>
              <a:rPr sz="2700" spc="-140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spc="60" dirty="0">
                <a:solidFill>
                  <a:srgbClr val="173163"/>
                </a:solidFill>
                <a:latin typeface="Times New Roman"/>
                <a:cs typeface="Times New Roman"/>
              </a:rPr>
              <a:t>the</a:t>
            </a:r>
            <a:r>
              <a:rPr sz="2700" spc="-140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spc="-10" dirty="0">
                <a:solidFill>
                  <a:srgbClr val="173163"/>
                </a:solidFill>
                <a:latin typeface="Times New Roman"/>
                <a:cs typeface="Times New Roman"/>
              </a:rPr>
              <a:t>First </a:t>
            </a:r>
            <a:r>
              <a:rPr sz="2700" spc="-35" dirty="0">
                <a:solidFill>
                  <a:srgbClr val="173163"/>
                </a:solidFill>
                <a:latin typeface="Times New Roman"/>
                <a:cs typeface="Times New Roman"/>
              </a:rPr>
              <a:t>Normal</a:t>
            </a:r>
            <a:r>
              <a:rPr sz="2700" spc="-180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spc="-60" dirty="0">
                <a:solidFill>
                  <a:srgbClr val="173163"/>
                </a:solidFill>
                <a:latin typeface="Times New Roman"/>
                <a:cs typeface="Times New Roman"/>
              </a:rPr>
              <a:t>Form</a:t>
            </a:r>
            <a:r>
              <a:rPr sz="2700" spc="-175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spc="-10" dirty="0">
                <a:solidFill>
                  <a:srgbClr val="173163"/>
                </a:solidFill>
                <a:latin typeface="Times New Roman"/>
                <a:cs typeface="Times New Roman"/>
              </a:rPr>
              <a:t>(1NF).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53070" y="2005558"/>
            <a:ext cx="40513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114" dirty="0">
                <a:solidFill>
                  <a:srgbClr val="173163"/>
                </a:solidFill>
                <a:latin typeface="Times New Roman"/>
                <a:cs typeface="Times New Roman"/>
              </a:rPr>
              <a:t>02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94921" y="3130794"/>
            <a:ext cx="9293860" cy="81788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400"/>
              </a:spcBef>
            </a:pPr>
            <a:r>
              <a:rPr sz="2700" dirty="0">
                <a:solidFill>
                  <a:srgbClr val="173163"/>
                </a:solidFill>
                <a:latin typeface="Times New Roman"/>
                <a:cs typeface="Times New Roman"/>
              </a:rPr>
              <a:t>Detected</a:t>
            </a:r>
            <a:r>
              <a:rPr sz="2700" spc="-135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spc="-35" dirty="0">
                <a:solidFill>
                  <a:srgbClr val="173163"/>
                </a:solidFill>
                <a:latin typeface="Times New Roman"/>
                <a:cs typeface="Times New Roman"/>
              </a:rPr>
              <a:t>any</a:t>
            </a:r>
            <a:r>
              <a:rPr sz="2700" spc="-130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spc="-20" dirty="0">
                <a:solidFill>
                  <a:srgbClr val="173163"/>
                </a:solidFill>
                <a:latin typeface="Times New Roman"/>
                <a:cs typeface="Times New Roman"/>
              </a:rPr>
              <a:t>missing</a:t>
            </a:r>
            <a:r>
              <a:rPr sz="2700" spc="-130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spc="-55" dirty="0">
                <a:solidFill>
                  <a:srgbClr val="173163"/>
                </a:solidFill>
                <a:latin typeface="Times New Roman"/>
                <a:cs typeface="Times New Roman"/>
              </a:rPr>
              <a:t>values</a:t>
            </a:r>
            <a:r>
              <a:rPr sz="2700" spc="-130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173163"/>
                </a:solidFill>
                <a:latin typeface="Times New Roman"/>
                <a:cs typeface="Times New Roman"/>
              </a:rPr>
              <a:t>in</a:t>
            </a:r>
            <a:r>
              <a:rPr sz="2700" spc="-130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spc="60" dirty="0">
                <a:solidFill>
                  <a:srgbClr val="173163"/>
                </a:solidFill>
                <a:latin typeface="Times New Roman"/>
                <a:cs typeface="Times New Roman"/>
              </a:rPr>
              <a:t>the</a:t>
            </a:r>
            <a:r>
              <a:rPr sz="2700" spc="-130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173163"/>
                </a:solidFill>
                <a:latin typeface="Times New Roman"/>
                <a:cs typeface="Times New Roman"/>
              </a:rPr>
              <a:t>dataset</a:t>
            </a:r>
            <a:r>
              <a:rPr sz="2700" spc="-130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173163"/>
                </a:solidFill>
                <a:latin typeface="Times New Roman"/>
                <a:cs typeface="Times New Roman"/>
              </a:rPr>
              <a:t>and</a:t>
            </a:r>
            <a:r>
              <a:rPr sz="2700" spc="-130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173163"/>
                </a:solidFill>
                <a:latin typeface="Times New Roman"/>
                <a:cs typeface="Times New Roman"/>
              </a:rPr>
              <a:t>implemented</a:t>
            </a:r>
            <a:r>
              <a:rPr sz="2700" spc="-130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spc="-10" dirty="0">
                <a:solidFill>
                  <a:srgbClr val="173163"/>
                </a:solidFill>
                <a:latin typeface="Times New Roman"/>
                <a:cs typeface="Times New Roman"/>
              </a:rPr>
              <a:t>suitable </a:t>
            </a:r>
            <a:r>
              <a:rPr sz="2700" dirty="0">
                <a:solidFill>
                  <a:srgbClr val="173163"/>
                </a:solidFill>
                <a:latin typeface="Times New Roman"/>
                <a:cs typeface="Times New Roman"/>
              </a:rPr>
              <a:t>measures</a:t>
            </a:r>
            <a:r>
              <a:rPr sz="2700" spc="-150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173163"/>
                </a:solidFill>
                <a:latin typeface="Times New Roman"/>
                <a:cs typeface="Times New Roman"/>
              </a:rPr>
              <a:t>to</a:t>
            </a:r>
            <a:r>
              <a:rPr sz="2700" spc="-145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spc="-25" dirty="0">
                <a:solidFill>
                  <a:srgbClr val="173163"/>
                </a:solidFill>
                <a:latin typeface="Times New Roman"/>
                <a:cs typeface="Times New Roman"/>
              </a:rPr>
              <a:t>manage</a:t>
            </a:r>
            <a:r>
              <a:rPr sz="2700" spc="-145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spc="-10" dirty="0">
                <a:solidFill>
                  <a:srgbClr val="173163"/>
                </a:solidFill>
                <a:latin typeface="Times New Roman"/>
                <a:cs typeface="Times New Roman"/>
              </a:rPr>
              <a:t>them.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53070" y="3129024"/>
            <a:ext cx="40513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110" dirty="0">
                <a:solidFill>
                  <a:srgbClr val="173163"/>
                </a:solidFill>
                <a:latin typeface="Times New Roman"/>
                <a:cs typeface="Times New Roman"/>
              </a:rPr>
              <a:t>03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94921" y="4266021"/>
            <a:ext cx="9857740" cy="81788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400"/>
              </a:spcBef>
            </a:pPr>
            <a:r>
              <a:rPr sz="2700" dirty="0">
                <a:solidFill>
                  <a:srgbClr val="173163"/>
                </a:solidFill>
                <a:latin typeface="Times New Roman"/>
                <a:cs typeface="Times New Roman"/>
              </a:rPr>
              <a:t>Identified</a:t>
            </a:r>
            <a:r>
              <a:rPr sz="2700" spc="-114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173163"/>
                </a:solidFill>
                <a:latin typeface="Times New Roman"/>
                <a:cs typeface="Times New Roman"/>
              </a:rPr>
              <a:t>partial</a:t>
            </a:r>
            <a:r>
              <a:rPr sz="2700" spc="-114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173163"/>
                </a:solidFill>
                <a:latin typeface="Times New Roman"/>
                <a:cs typeface="Times New Roman"/>
              </a:rPr>
              <a:t>and</a:t>
            </a:r>
            <a:r>
              <a:rPr sz="2700" spc="-114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173163"/>
                </a:solidFill>
                <a:latin typeface="Times New Roman"/>
                <a:cs typeface="Times New Roman"/>
              </a:rPr>
              <a:t>transitive</a:t>
            </a:r>
            <a:r>
              <a:rPr sz="2700" spc="-114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173163"/>
                </a:solidFill>
                <a:latin typeface="Times New Roman"/>
                <a:cs typeface="Times New Roman"/>
              </a:rPr>
              <a:t>dependencies</a:t>
            </a:r>
            <a:r>
              <a:rPr sz="2700" spc="-114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173163"/>
                </a:solidFill>
                <a:latin typeface="Times New Roman"/>
                <a:cs typeface="Times New Roman"/>
              </a:rPr>
              <a:t>in</a:t>
            </a:r>
            <a:r>
              <a:rPr sz="2700" spc="-114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spc="60" dirty="0">
                <a:solidFill>
                  <a:srgbClr val="173163"/>
                </a:solidFill>
                <a:latin typeface="Times New Roman"/>
                <a:cs typeface="Times New Roman"/>
              </a:rPr>
              <a:t>the</a:t>
            </a:r>
            <a:r>
              <a:rPr sz="2700" spc="-110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173163"/>
                </a:solidFill>
                <a:latin typeface="Times New Roman"/>
                <a:cs typeface="Times New Roman"/>
              </a:rPr>
              <a:t>dataset</a:t>
            </a:r>
            <a:r>
              <a:rPr sz="2700" spc="-114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173163"/>
                </a:solidFill>
                <a:latin typeface="Times New Roman"/>
                <a:cs typeface="Times New Roman"/>
              </a:rPr>
              <a:t>and</a:t>
            </a:r>
            <a:r>
              <a:rPr sz="2700" spc="-114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spc="-10" dirty="0">
                <a:solidFill>
                  <a:srgbClr val="173163"/>
                </a:solidFill>
                <a:latin typeface="Times New Roman"/>
                <a:cs typeface="Times New Roman"/>
              </a:rPr>
              <a:t>resolved </a:t>
            </a:r>
            <a:r>
              <a:rPr sz="2700" dirty="0">
                <a:solidFill>
                  <a:srgbClr val="173163"/>
                </a:solidFill>
                <a:latin typeface="Times New Roman"/>
                <a:cs typeface="Times New Roman"/>
              </a:rPr>
              <a:t>them</a:t>
            </a:r>
            <a:r>
              <a:rPr sz="2700" spc="-155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spc="-10" dirty="0">
                <a:solidFill>
                  <a:srgbClr val="173163"/>
                </a:solidFill>
                <a:latin typeface="Times New Roman"/>
                <a:cs typeface="Times New Roman"/>
              </a:rPr>
              <a:t>using</a:t>
            </a:r>
            <a:r>
              <a:rPr sz="2700" spc="-150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spc="-10" dirty="0">
                <a:solidFill>
                  <a:srgbClr val="173163"/>
                </a:solidFill>
                <a:latin typeface="Times New Roman"/>
                <a:cs typeface="Times New Roman"/>
              </a:rPr>
              <a:t>normalization</a:t>
            </a:r>
            <a:r>
              <a:rPr sz="2700" spc="-150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spc="-10" dirty="0">
                <a:solidFill>
                  <a:srgbClr val="173163"/>
                </a:solidFill>
                <a:latin typeface="Times New Roman"/>
                <a:cs typeface="Times New Roman"/>
              </a:rPr>
              <a:t>principles.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53070" y="4252490"/>
            <a:ext cx="445134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270" dirty="0">
                <a:solidFill>
                  <a:srgbClr val="173163"/>
                </a:solidFill>
                <a:latin typeface="Times New Roman"/>
                <a:cs typeface="Times New Roman"/>
              </a:rPr>
              <a:t>04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60730" y="7194722"/>
            <a:ext cx="11477625" cy="81788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400"/>
              </a:spcBef>
            </a:pPr>
            <a:r>
              <a:rPr sz="2700" spc="-60" dirty="0">
                <a:solidFill>
                  <a:srgbClr val="173163"/>
                </a:solidFill>
                <a:latin typeface="Times New Roman"/>
                <a:cs typeface="Times New Roman"/>
              </a:rPr>
              <a:t>Overall,</a:t>
            </a:r>
            <a:r>
              <a:rPr sz="2700" spc="-145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spc="60" dirty="0">
                <a:solidFill>
                  <a:srgbClr val="173163"/>
                </a:solidFill>
                <a:latin typeface="Times New Roman"/>
                <a:cs typeface="Times New Roman"/>
              </a:rPr>
              <a:t>the</a:t>
            </a:r>
            <a:r>
              <a:rPr sz="2700" spc="-140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173163"/>
                </a:solidFill>
                <a:latin typeface="Times New Roman"/>
                <a:cs typeface="Times New Roman"/>
              </a:rPr>
              <a:t>data</a:t>
            </a:r>
            <a:r>
              <a:rPr sz="2700" spc="-145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spc="-30" dirty="0">
                <a:solidFill>
                  <a:srgbClr val="173163"/>
                </a:solidFill>
                <a:latin typeface="Times New Roman"/>
                <a:cs typeface="Times New Roman"/>
              </a:rPr>
              <a:t>cleaning</a:t>
            </a:r>
            <a:r>
              <a:rPr sz="2700" spc="-140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spc="-10" dirty="0">
                <a:solidFill>
                  <a:srgbClr val="173163"/>
                </a:solidFill>
                <a:latin typeface="Times New Roman"/>
                <a:cs typeface="Times New Roman"/>
              </a:rPr>
              <a:t>process</a:t>
            </a:r>
            <a:r>
              <a:rPr sz="2700" spc="-140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173163"/>
                </a:solidFill>
                <a:latin typeface="Times New Roman"/>
                <a:cs typeface="Times New Roman"/>
              </a:rPr>
              <a:t>helped</a:t>
            </a:r>
            <a:r>
              <a:rPr sz="2700" spc="-145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173163"/>
                </a:solidFill>
                <a:latin typeface="Times New Roman"/>
                <a:cs typeface="Times New Roman"/>
              </a:rPr>
              <a:t>to</a:t>
            </a:r>
            <a:r>
              <a:rPr sz="2700" spc="-140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173163"/>
                </a:solidFill>
                <a:latin typeface="Times New Roman"/>
                <a:cs typeface="Times New Roman"/>
              </a:rPr>
              <a:t>ensure</a:t>
            </a:r>
            <a:r>
              <a:rPr sz="2700" spc="-140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spc="60" dirty="0">
                <a:solidFill>
                  <a:srgbClr val="173163"/>
                </a:solidFill>
                <a:latin typeface="Times New Roman"/>
                <a:cs typeface="Times New Roman"/>
              </a:rPr>
              <a:t>that</a:t>
            </a:r>
            <a:r>
              <a:rPr sz="2700" spc="-145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spc="60" dirty="0">
                <a:solidFill>
                  <a:srgbClr val="173163"/>
                </a:solidFill>
                <a:latin typeface="Times New Roman"/>
                <a:cs typeface="Times New Roman"/>
              </a:rPr>
              <a:t>the</a:t>
            </a:r>
            <a:r>
              <a:rPr sz="2700" spc="-140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spc="-190" dirty="0">
                <a:solidFill>
                  <a:srgbClr val="173163"/>
                </a:solidFill>
                <a:latin typeface="Times New Roman"/>
                <a:cs typeface="Times New Roman"/>
              </a:rPr>
              <a:t>H1B</a:t>
            </a:r>
            <a:r>
              <a:rPr sz="2700" spc="-140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173163"/>
                </a:solidFill>
                <a:latin typeface="Times New Roman"/>
                <a:cs typeface="Times New Roman"/>
              </a:rPr>
              <a:t>petitions</a:t>
            </a:r>
            <a:r>
              <a:rPr sz="2700" spc="-145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173163"/>
                </a:solidFill>
                <a:latin typeface="Times New Roman"/>
                <a:cs typeface="Times New Roman"/>
              </a:rPr>
              <a:t>dataset</a:t>
            </a:r>
            <a:r>
              <a:rPr sz="2700" spc="-140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spc="-25" dirty="0">
                <a:solidFill>
                  <a:srgbClr val="173163"/>
                </a:solidFill>
                <a:latin typeface="Times New Roman"/>
                <a:cs typeface="Times New Roman"/>
              </a:rPr>
              <a:t>was </a:t>
            </a:r>
            <a:r>
              <a:rPr sz="2700" spc="-10" dirty="0">
                <a:solidFill>
                  <a:srgbClr val="173163"/>
                </a:solidFill>
                <a:latin typeface="Times New Roman"/>
                <a:cs typeface="Times New Roman"/>
              </a:rPr>
              <a:t>accurate,</a:t>
            </a:r>
            <a:r>
              <a:rPr sz="2700" spc="-175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173163"/>
                </a:solidFill>
                <a:latin typeface="Times New Roman"/>
                <a:cs typeface="Times New Roman"/>
              </a:rPr>
              <a:t>consistent,</a:t>
            </a:r>
            <a:r>
              <a:rPr sz="2700" spc="-170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173163"/>
                </a:solidFill>
                <a:latin typeface="Times New Roman"/>
                <a:cs typeface="Times New Roman"/>
              </a:rPr>
              <a:t>and</a:t>
            </a:r>
            <a:r>
              <a:rPr sz="2700" spc="-175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173163"/>
                </a:solidFill>
                <a:latin typeface="Times New Roman"/>
                <a:cs typeface="Times New Roman"/>
              </a:rPr>
              <a:t>ready</a:t>
            </a:r>
            <a:r>
              <a:rPr sz="2700" spc="-170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spc="-25" dirty="0">
                <a:solidFill>
                  <a:srgbClr val="173163"/>
                </a:solidFill>
                <a:latin typeface="Times New Roman"/>
                <a:cs typeface="Times New Roman"/>
              </a:rPr>
              <a:t>for</a:t>
            </a:r>
            <a:r>
              <a:rPr sz="2700" spc="-175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spc="-45" dirty="0">
                <a:solidFill>
                  <a:srgbClr val="173163"/>
                </a:solidFill>
                <a:latin typeface="Times New Roman"/>
                <a:cs typeface="Times New Roman"/>
              </a:rPr>
              <a:t>analysis</a:t>
            </a:r>
            <a:r>
              <a:rPr sz="2700" spc="-170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173163"/>
                </a:solidFill>
                <a:latin typeface="Times New Roman"/>
                <a:cs typeface="Times New Roman"/>
              </a:rPr>
              <a:t>in</a:t>
            </a:r>
            <a:r>
              <a:rPr sz="2700" spc="-175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spc="-25" dirty="0">
                <a:solidFill>
                  <a:srgbClr val="173163"/>
                </a:solidFill>
                <a:latin typeface="Times New Roman"/>
                <a:cs typeface="Times New Roman"/>
              </a:rPr>
              <a:t>SQL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94921" y="5466171"/>
            <a:ext cx="10169525" cy="81788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400"/>
              </a:spcBef>
            </a:pPr>
            <a:r>
              <a:rPr sz="2700" spc="-75" dirty="0">
                <a:solidFill>
                  <a:srgbClr val="173163"/>
                </a:solidFill>
                <a:latin typeface="Times New Roman"/>
                <a:cs typeface="Times New Roman"/>
              </a:rPr>
              <a:t>Eventually,</a:t>
            </a:r>
            <a:r>
              <a:rPr sz="2700" spc="-165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173163"/>
                </a:solidFill>
                <a:latin typeface="Times New Roman"/>
                <a:cs typeface="Times New Roman"/>
              </a:rPr>
              <a:t>we</a:t>
            </a:r>
            <a:r>
              <a:rPr sz="2700" spc="-165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173163"/>
                </a:solidFill>
                <a:latin typeface="Times New Roman"/>
                <a:cs typeface="Times New Roman"/>
              </a:rPr>
              <a:t>converted</a:t>
            </a:r>
            <a:r>
              <a:rPr sz="2700" spc="-160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spc="60" dirty="0">
                <a:solidFill>
                  <a:srgbClr val="173163"/>
                </a:solidFill>
                <a:latin typeface="Times New Roman"/>
                <a:cs typeface="Times New Roman"/>
              </a:rPr>
              <a:t>the</a:t>
            </a:r>
            <a:r>
              <a:rPr sz="2700" spc="-165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173163"/>
                </a:solidFill>
                <a:latin typeface="Times New Roman"/>
                <a:cs typeface="Times New Roman"/>
              </a:rPr>
              <a:t>data</a:t>
            </a:r>
            <a:r>
              <a:rPr sz="2700" spc="-165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173163"/>
                </a:solidFill>
                <a:latin typeface="Times New Roman"/>
                <a:cs typeface="Times New Roman"/>
              </a:rPr>
              <a:t>into</a:t>
            </a:r>
            <a:r>
              <a:rPr sz="2700" spc="-160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spc="-55" dirty="0">
                <a:solidFill>
                  <a:srgbClr val="173163"/>
                </a:solidFill>
                <a:latin typeface="Times New Roman"/>
                <a:cs typeface="Times New Roman"/>
              </a:rPr>
              <a:t>a</a:t>
            </a:r>
            <a:r>
              <a:rPr sz="2700" spc="-165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173163"/>
                </a:solidFill>
                <a:latin typeface="Times New Roman"/>
                <a:cs typeface="Times New Roman"/>
              </a:rPr>
              <a:t>different</a:t>
            </a:r>
            <a:r>
              <a:rPr sz="2700" spc="-160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173163"/>
                </a:solidFill>
                <a:latin typeface="Times New Roman"/>
                <a:cs typeface="Times New Roman"/>
              </a:rPr>
              <a:t>format</a:t>
            </a:r>
            <a:r>
              <a:rPr sz="2700" spc="-165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173163"/>
                </a:solidFill>
                <a:latin typeface="Times New Roman"/>
                <a:cs typeface="Times New Roman"/>
              </a:rPr>
              <a:t>or</a:t>
            </a:r>
            <a:r>
              <a:rPr sz="2700" spc="-165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spc="70" dirty="0">
                <a:solidFill>
                  <a:srgbClr val="173163"/>
                </a:solidFill>
                <a:latin typeface="Times New Roman"/>
                <a:cs typeface="Times New Roman"/>
              </a:rPr>
              <a:t>structure</a:t>
            </a:r>
            <a:r>
              <a:rPr sz="2700" spc="-160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spc="-40" dirty="0">
                <a:solidFill>
                  <a:srgbClr val="173163"/>
                </a:solidFill>
                <a:latin typeface="Times New Roman"/>
                <a:cs typeface="Times New Roman"/>
              </a:rPr>
              <a:t>as</a:t>
            </a:r>
            <a:r>
              <a:rPr sz="2700" spc="-165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spc="25" dirty="0">
                <a:solidFill>
                  <a:srgbClr val="173163"/>
                </a:solidFill>
                <a:latin typeface="Times New Roman"/>
                <a:cs typeface="Times New Roman"/>
              </a:rPr>
              <a:t>per </a:t>
            </a:r>
            <a:r>
              <a:rPr sz="2700" spc="60" dirty="0">
                <a:solidFill>
                  <a:srgbClr val="173163"/>
                </a:solidFill>
                <a:latin typeface="Times New Roman"/>
                <a:cs typeface="Times New Roman"/>
              </a:rPr>
              <a:t>the</a:t>
            </a:r>
            <a:r>
              <a:rPr sz="2700" spc="-135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spc="-45" dirty="0">
                <a:solidFill>
                  <a:srgbClr val="173163"/>
                </a:solidFill>
                <a:latin typeface="Times New Roman"/>
                <a:cs typeface="Times New Roman"/>
              </a:rPr>
              <a:t>analysis</a:t>
            </a:r>
            <a:r>
              <a:rPr sz="2700" spc="-135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spc="60" dirty="0">
                <a:solidFill>
                  <a:srgbClr val="173163"/>
                </a:solidFill>
                <a:latin typeface="Times New Roman"/>
                <a:cs typeface="Times New Roman"/>
              </a:rPr>
              <a:t>that</a:t>
            </a:r>
            <a:r>
              <a:rPr sz="2700" spc="-130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173163"/>
                </a:solidFill>
                <a:latin typeface="Times New Roman"/>
                <a:cs typeface="Times New Roman"/>
              </a:rPr>
              <a:t>we</a:t>
            </a:r>
            <a:r>
              <a:rPr sz="2700" spc="-135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173163"/>
                </a:solidFill>
                <a:latin typeface="Times New Roman"/>
                <a:cs typeface="Times New Roman"/>
              </a:rPr>
              <a:t>intended</a:t>
            </a:r>
            <a:r>
              <a:rPr sz="2700" spc="-130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173163"/>
                </a:solidFill>
                <a:latin typeface="Times New Roman"/>
                <a:cs typeface="Times New Roman"/>
              </a:rPr>
              <a:t>to</a:t>
            </a:r>
            <a:r>
              <a:rPr sz="2700" spc="-135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173163"/>
                </a:solidFill>
                <a:latin typeface="Times New Roman"/>
                <a:cs typeface="Times New Roman"/>
              </a:rPr>
              <a:t>carry</a:t>
            </a:r>
            <a:r>
              <a:rPr sz="2700" spc="-130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2700" spc="-20" dirty="0">
                <a:solidFill>
                  <a:srgbClr val="173163"/>
                </a:solidFill>
                <a:latin typeface="Times New Roman"/>
                <a:cs typeface="Times New Roman"/>
              </a:rPr>
              <a:t>out.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53070" y="5471048"/>
            <a:ext cx="40386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110" dirty="0">
                <a:solidFill>
                  <a:srgbClr val="173163"/>
                </a:solidFill>
                <a:latin typeface="Times New Roman"/>
                <a:cs typeface="Times New Roman"/>
              </a:rPr>
              <a:t>05</a:t>
            </a:r>
            <a:endParaRPr sz="2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48951" y="5005364"/>
            <a:ext cx="4686300" cy="285750"/>
          </a:xfrm>
          <a:custGeom>
            <a:avLst/>
            <a:gdLst/>
            <a:ahLst/>
            <a:cxnLst/>
            <a:rect l="l" t="t" r="r" b="b"/>
            <a:pathLst>
              <a:path w="4686300" h="285750">
                <a:moveTo>
                  <a:pt x="4686300" y="285750"/>
                </a:moveTo>
                <a:lnTo>
                  <a:pt x="0" y="285750"/>
                </a:lnTo>
                <a:lnTo>
                  <a:pt x="0" y="0"/>
                </a:lnTo>
                <a:lnTo>
                  <a:pt x="4686300" y="0"/>
                </a:lnTo>
                <a:lnTo>
                  <a:pt x="4686300" y="285750"/>
                </a:lnTo>
                <a:close/>
              </a:path>
            </a:pathLst>
          </a:custGeom>
          <a:solidFill>
            <a:srgbClr val="EEDD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85850">
              <a:lnSpc>
                <a:spcPct val="100000"/>
              </a:lnSpc>
              <a:spcBef>
                <a:spcPts val="100"/>
              </a:spcBef>
            </a:pPr>
            <a:r>
              <a:rPr sz="6000" spc="65" dirty="0"/>
              <a:t>Insight-</a:t>
            </a:r>
            <a:r>
              <a:rPr sz="6000" spc="-1070" dirty="0"/>
              <a:t>1</a:t>
            </a:r>
            <a:endParaRPr sz="6000"/>
          </a:p>
        </p:txBody>
      </p:sp>
      <p:sp>
        <p:nvSpPr>
          <p:cNvPr id="4" name="object 4"/>
          <p:cNvSpPr txBox="1"/>
          <p:nvPr/>
        </p:nvSpPr>
        <p:spPr>
          <a:xfrm>
            <a:off x="1420035" y="3676408"/>
            <a:ext cx="5930265" cy="996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61315">
              <a:lnSpc>
                <a:spcPct val="109900"/>
              </a:lnSpc>
              <a:spcBef>
                <a:spcPts val="95"/>
              </a:spcBef>
            </a:pPr>
            <a:r>
              <a:rPr sz="2900" spc="-20" dirty="0">
                <a:solidFill>
                  <a:srgbClr val="FF9F81"/>
                </a:solidFill>
                <a:latin typeface="Arial"/>
                <a:cs typeface="Arial"/>
              </a:rPr>
              <a:t>Which</a:t>
            </a:r>
            <a:r>
              <a:rPr sz="2900" spc="-19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spc="-75" dirty="0">
                <a:solidFill>
                  <a:srgbClr val="FF9F81"/>
                </a:solidFill>
                <a:latin typeface="Arial"/>
                <a:cs typeface="Arial"/>
              </a:rPr>
              <a:t>employer</a:t>
            </a:r>
            <a:r>
              <a:rPr sz="2900" spc="-19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spc="-30" dirty="0">
                <a:solidFill>
                  <a:srgbClr val="FF9F81"/>
                </a:solidFill>
                <a:latin typeface="Arial"/>
                <a:cs typeface="Arial"/>
              </a:rPr>
              <a:t>had</a:t>
            </a:r>
            <a:r>
              <a:rPr sz="2900" spc="-19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9F81"/>
                </a:solidFill>
                <a:latin typeface="Arial"/>
                <a:cs typeface="Arial"/>
              </a:rPr>
              <a:t>the</a:t>
            </a:r>
            <a:r>
              <a:rPr sz="2900" spc="-19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FF9F81"/>
                </a:solidFill>
                <a:latin typeface="Arial"/>
                <a:cs typeface="Arial"/>
              </a:rPr>
              <a:t>highest </a:t>
            </a:r>
            <a:r>
              <a:rPr sz="2900" spc="-20" dirty="0">
                <a:solidFill>
                  <a:srgbClr val="FF9F81"/>
                </a:solidFill>
                <a:latin typeface="Arial"/>
                <a:cs typeface="Arial"/>
              </a:rPr>
              <a:t>number</a:t>
            </a:r>
            <a:r>
              <a:rPr sz="2900" spc="-165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9F81"/>
                </a:solidFill>
                <a:latin typeface="Arial"/>
                <a:cs typeface="Arial"/>
              </a:rPr>
              <a:t>of</a:t>
            </a:r>
            <a:r>
              <a:rPr sz="2900" spc="-165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9F81"/>
                </a:solidFill>
                <a:latin typeface="Arial"/>
                <a:cs typeface="Arial"/>
              </a:rPr>
              <a:t>certified</a:t>
            </a:r>
            <a:r>
              <a:rPr sz="2900" spc="-16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spc="-395" dirty="0">
                <a:solidFill>
                  <a:srgbClr val="FF9F81"/>
                </a:solidFill>
                <a:latin typeface="Arial"/>
                <a:cs typeface="Arial"/>
              </a:rPr>
              <a:t>H1B</a:t>
            </a:r>
            <a:r>
              <a:rPr sz="2900" spc="-165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spc="-25" dirty="0">
                <a:solidFill>
                  <a:srgbClr val="FF9F81"/>
                </a:solidFill>
                <a:latin typeface="Arial"/>
                <a:cs typeface="Arial"/>
              </a:rPr>
              <a:t>visa</a:t>
            </a:r>
            <a:r>
              <a:rPr sz="2900" spc="-16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FF9F81"/>
                </a:solidFill>
                <a:latin typeface="Arial"/>
                <a:cs typeface="Arial"/>
              </a:rPr>
              <a:t>petitions</a:t>
            </a:r>
            <a:endParaRPr sz="2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10426" y="401290"/>
            <a:ext cx="1073150" cy="469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900" spc="-10" dirty="0">
                <a:solidFill>
                  <a:srgbClr val="173163"/>
                </a:solidFill>
                <a:latin typeface="Arial"/>
                <a:cs typeface="Arial"/>
              </a:rPr>
              <a:t>Script:</a:t>
            </a:r>
            <a:endParaRPr sz="2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10426" y="1694305"/>
            <a:ext cx="8935085" cy="25876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0300"/>
              </a:lnSpc>
              <a:spcBef>
                <a:spcPts val="90"/>
              </a:spcBef>
            </a:pPr>
            <a:r>
              <a:rPr sz="2550" spc="-320" dirty="0">
                <a:solidFill>
                  <a:srgbClr val="173163"/>
                </a:solidFill>
                <a:latin typeface="Arial"/>
                <a:cs typeface="Arial"/>
              </a:rPr>
              <a:t>SELECT</a:t>
            </a:r>
            <a:r>
              <a:rPr sz="2550" spc="-155" dirty="0">
                <a:solidFill>
                  <a:srgbClr val="173163"/>
                </a:solidFill>
                <a:latin typeface="Arial"/>
                <a:cs typeface="Arial"/>
              </a:rPr>
              <a:t> </a:t>
            </a:r>
            <a:r>
              <a:rPr sz="2550" spc="-30" dirty="0">
                <a:solidFill>
                  <a:srgbClr val="173163"/>
                </a:solidFill>
                <a:latin typeface="Arial"/>
                <a:cs typeface="Arial"/>
              </a:rPr>
              <a:t>employer_name,</a:t>
            </a:r>
            <a:r>
              <a:rPr sz="2550" spc="-150" dirty="0">
                <a:solidFill>
                  <a:srgbClr val="173163"/>
                </a:solidFill>
                <a:latin typeface="Arial"/>
                <a:cs typeface="Arial"/>
              </a:rPr>
              <a:t> </a:t>
            </a:r>
            <a:r>
              <a:rPr sz="2550" spc="-195" dirty="0">
                <a:solidFill>
                  <a:srgbClr val="173163"/>
                </a:solidFill>
                <a:latin typeface="Arial"/>
                <a:cs typeface="Arial"/>
              </a:rPr>
              <a:t>COUNT(*)</a:t>
            </a:r>
            <a:r>
              <a:rPr sz="2550" spc="-145" dirty="0">
                <a:solidFill>
                  <a:srgbClr val="173163"/>
                </a:solidFill>
                <a:latin typeface="Arial"/>
                <a:cs typeface="Arial"/>
              </a:rPr>
              <a:t> </a:t>
            </a:r>
            <a:r>
              <a:rPr sz="2550" spc="-229" dirty="0">
                <a:solidFill>
                  <a:srgbClr val="173163"/>
                </a:solidFill>
                <a:latin typeface="Arial"/>
                <a:cs typeface="Arial"/>
              </a:rPr>
              <a:t>AS</a:t>
            </a:r>
            <a:r>
              <a:rPr sz="2550" spc="-155" dirty="0">
                <a:solidFill>
                  <a:srgbClr val="173163"/>
                </a:solidFill>
                <a:latin typeface="Arial"/>
                <a:cs typeface="Arial"/>
              </a:rPr>
              <a:t> </a:t>
            </a:r>
            <a:r>
              <a:rPr sz="2550" spc="50" dirty="0">
                <a:solidFill>
                  <a:srgbClr val="173163"/>
                </a:solidFill>
                <a:latin typeface="Arial"/>
                <a:cs typeface="Arial"/>
              </a:rPr>
              <a:t>num_certified_petitions </a:t>
            </a:r>
            <a:r>
              <a:rPr sz="2550" spc="-280" dirty="0">
                <a:solidFill>
                  <a:srgbClr val="173163"/>
                </a:solidFill>
                <a:latin typeface="Arial"/>
                <a:cs typeface="Arial"/>
              </a:rPr>
              <a:t>FROM</a:t>
            </a:r>
            <a:r>
              <a:rPr sz="2550" spc="-195" dirty="0">
                <a:solidFill>
                  <a:srgbClr val="173163"/>
                </a:solidFill>
                <a:latin typeface="Arial"/>
                <a:cs typeface="Arial"/>
              </a:rPr>
              <a:t> </a:t>
            </a:r>
            <a:r>
              <a:rPr sz="2550" spc="-10" dirty="0">
                <a:solidFill>
                  <a:srgbClr val="173163"/>
                </a:solidFill>
                <a:latin typeface="Arial"/>
                <a:cs typeface="Arial"/>
              </a:rPr>
              <a:t>h1b_petitions</a:t>
            </a:r>
            <a:endParaRPr sz="2550">
              <a:latin typeface="Arial"/>
              <a:cs typeface="Arial"/>
            </a:endParaRPr>
          </a:p>
          <a:p>
            <a:pPr marL="12700" marR="4462145">
              <a:lnSpc>
                <a:spcPts val="3379"/>
              </a:lnSpc>
              <a:spcBef>
                <a:spcPts val="85"/>
              </a:spcBef>
            </a:pPr>
            <a:r>
              <a:rPr sz="2550" spc="-290" dirty="0">
                <a:solidFill>
                  <a:srgbClr val="173163"/>
                </a:solidFill>
                <a:latin typeface="Arial"/>
                <a:cs typeface="Arial"/>
              </a:rPr>
              <a:t>WHERE</a:t>
            </a:r>
            <a:r>
              <a:rPr sz="2550" spc="-120" dirty="0">
                <a:solidFill>
                  <a:srgbClr val="173163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173163"/>
                </a:solidFill>
                <a:latin typeface="Arial"/>
                <a:cs typeface="Arial"/>
              </a:rPr>
              <a:t>case_status</a:t>
            </a:r>
            <a:r>
              <a:rPr sz="2550" spc="-120" dirty="0">
                <a:solidFill>
                  <a:srgbClr val="173163"/>
                </a:solidFill>
                <a:latin typeface="Arial"/>
                <a:cs typeface="Arial"/>
              </a:rPr>
              <a:t> </a:t>
            </a:r>
            <a:r>
              <a:rPr sz="2550" spc="-285" dirty="0">
                <a:solidFill>
                  <a:srgbClr val="173163"/>
                </a:solidFill>
                <a:latin typeface="Arial"/>
                <a:cs typeface="Arial"/>
              </a:rPr>
              <a:t>=</a:t>
            </a:r>
            <a:r>
              <a:rPr sz="2550" spc="-114" dirty="0">
                <a:solidFill>
                  <a:srgbClr val="173163"/>
                </a:solidFill>
                <a:latin typeface="Arial"/>
                <a:cs typeface="Arial"/>
              </a:rPr>
              <a:t> </a:t>
            </a:r>
            <a:r>
              <a:rPr sz="2550" spc="-10" dirty="0">
                <a:solidFill>
                  <a:srgbClr val="173163"/>
                </a:solidFill>
                <a:latin typeface="Arial"/>
                <a:cs typeface="Arial"/>
              </a:rPr>
              <a:t>'Certified' </a:t>
            </a:r>
            <a:r>
              <a:rPr sz="2550" spc="-355" dirty="0">
                <a:solidFill>
                  <a:srgbClr val="173163"/>
                </a:solidFill>
                <a:latin typeface="Arial"/>
                <a:cs typeface="Arial"/>
              </a:rPr>
              <a:t>GROUP</a:t>
            </a:r>
            <a:r>
              <a:rPr sz="2550" spc="-200" dirty="0">
                <a:solidFill>
                  <a:srgbClr val="173163"/>
                </a:solidFill>
                <a:latin typeface="Arial"/>
                <a:cs typeface="Arial"/>
              </a:rPr>
              <a:t> </a:t>
            </a:r>
            <a:r>
              <a:rPr sz="2550" spc="-254" dirty="0">
                <a:solidFill>
                  <a:srgbClr val="173163"/>
                </a:solidFill>
                <a:latin typeface="Arial"/>
                <a:cs typeface="Arial"/>
              </a:rPr>
              <a:t>BY</a:t>
            </a:r>
            <a:r>
              <a:rPr sz="2550" spc="-200" dirty="0">
                <a:solidFill>
                  <a:srgbClr val="173163"/>
                </a:solidFill>
                <a:latin typeface="Arial"/>
                <a:cs typeface="Arial"/>
              </a:rPr>
              <a:t> </a:t>
            </a:r>
            <a:r>
              <a:rPr sz="2550" spc="-10" dirty="0">
                <a:solidFill>
                  <a:srgbClr val="173163"/>
                </a:solidFill>
                <a:latin typeface="Arial"/>
                <a:cs typeface="Arial"/>
              </a:rPr>
              <a:t>employer_name</a:t>
            </a:r>
            <a:endParaRPr sz="2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2550" spc="-340" dirty="0">
                <a:solidFill>
                  <a:srgbClr val="173163"/>
                </a:solidFill>
                <a:latin typeface="Arial"/>
                <a:cs typeface="Arial"/>
              </a:rPr>
              <a:t>ORDER</a:t>
            </a:r>
            <a:r>
              <a:rPr sz="2550" spc="-180" dirty="0">
                <a:solidFill>
                  <a:srgbClr val="173163"/>
                </a:solidFill>
                <a:latin typeface="Arial"/>
                <a:cs typeface="Arial"/>
              </a:rPr>
              <a:t> </a:t>
            </a:r>
            <a:r>
              <a:rPr sz="2550" spc="-254" dirty="0">
                <a:solidFill>
                  <a:srgbClr val="173163"/>
                </a:solidFill>
                <a:latin typeface="Arial"/>
                <a:cs typeface="Arial"/>
              </a:rPr>
              <a:t>BY</a:t>
            </a:r>
            <a:r>
              <a:rPr sz="2550" spc="-180" dirty="0">
                <a:solidFill>
                  <a:srgbClr val="173163"/>
                </a:solidFill>
                <a:latin typeface="Arial"/>
                <a:cs typeface="Arial"/>
              </a:rPr>
              <a:t> </a:t>
            </a:r>
            <a:r>
              <a:rPr sz="2550" spc="60" dirty="0">
                <a:solidFill>
                  <a:srgbClr val="173163"/>
                </a:solidFill>
                <a:latin typeface="Arial"/>
                <a:cs typeface="Arial"/>
              </a:rPr>
              <a:t>num_certified_petitions</a:t>
            </a:r>
            <a:r>
              <a:rPr sz="2550" spc="-175" dirty="0">
                <a:solidFill>
                  <a:srgbClr val="173163"/>
                </a:solidFill>
                <a:latin typeface="Arial"/>
                <a:cs typeface="Arial"/>
              </a:rPr>
              <a:t> </a:t>
            </a:r>
            <a:r>
              <a:rPr sz="2550" spc="-315" dirty="0">
                <a:solidFill>
                  <a:srgbClr val="173163"/>
                </a:solidFill>
                <a:latin typeface="Arial"/>
                <a:cs typeface="Arial"/>
              </a:rPr>
              <a:t>DESC</a:t>
            </a:r>
            <a:endParaRPr sz="2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2550" spc="-155" dirty="0">
                <a:solidFill>
                  <a:srgbClr val="173163"/>
                </a:solidFill>
                <a:latin typeface="Arial"/>
                <a:cs typeface="Arial"/>
              </a:rPr>
              <a:t>LIMIT</a:t>
            </a:r>
            <a:r>
              <a:rPr sz="2550" spc="-165" dirty="0">
                <a:solidFill>
                  <a:srgbClr val="173163"/>
                </a:solidFill>
                <a:latin typeface="Arial"/>
                <a:cs typeface="Arial"/>
              </a:rPr>
              <a:t> </a:t>
            </a:r>
            <a:r>
              <a:rPr sz="2550" spc="-320" dirty="0">
                <a:solidFill>
                  <a:srgbClr val="173163"/>
                </a:solidFill>
                <a:latin typeface="Arial"/>
                <a:cs typeface="Arial"/>
              </a:rPr>
              <a:t>1;</a:t>
            </a:r>
            <a:endParaRPr sz="255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52777" y="5143500"/>
            <a:ext cx="9134459" cy="43814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01620" y="310027"/>
            <a:ext cx="15354300" cy="9977120"/>
            <a:chOff x="801620" y="310027"/>
            <a:chExt cx="15354300" cy="9977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620" y="528069"/>
              <a:ext cx="15354299" cy="975893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0717" y="310027"/>
              <a:ext cx="6644580" cy="335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9AEA6835-EE13-38A2-A1F4-1070F725B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965"/>
            <a:ext cx="18287999" cy="1000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847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48951" y="5361340"/>
            <a:ext cx="4686300" cy="285750"/>
          </a:xfrm>
          <a:custGeom>
            <a:avLst/>
            <a:gdLst/>
            <a:ahLst/>
            <a:cxnLst/>
            <a:rect l="l" t="t" r="r" b="b"/>
            <a:pathLst>
              <a:path w="4686300" h="285750">
                <a:moveTo>
                  <a:pt x="4686300" y="285750"/>
                </a:moveTo>
                <a:lnTo>
                  <a:pt x="0" y="285750"/>
                </a:lnTo>
                <a:lnTo>
                  <a:pt x="0" y="0"/>
                </a:lnTo>
                <a:lnTo>
                  <a:pt x="4686300" y="0"/>
                </a:lnTo>
                <a:lnTo>
                  <a:pt x="4686300" y="285750"/>
                </a:lnTo>
                <a:close/>
              </a:path>
            </a:pathLst>
          </a:custGeom>
          <a:solidFill>
            <a:srgbClr val="EEDD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20444">
              <a:lnSpc>
                <a:spcPct val="100000"/>
              </a:lnSpc>
              <a:spcBef>
                <a:spcPts val="100"/>
              </a:spcBef>
            </a:pPr>
            <a:r>
              <a:rPr sz="6000" spc="65" dirty="0"/>
              <a:t>Insight-</a:t>
            </a:r>
            <a:r>
              <a:rPr sz="6000" spc="-50" dirty="0"/>
              <a:t>2</a:t>
            </a:r>
            <a:endParaRPr sz="6000"/>
          </a:p>
        </p:txBody>
      </p:sp>
      <p:sp>
        <p:nvSpPr>
          <p:cNvPr id="4" name="object 4"/>
          <p:cNvSpPr txBox="1"/>
          <p:nvPr/>
        </p:nvSpPr>
        <p:spPr>
          <a:xfrm>
            <a:off x="1417071" y="3661046"/>
            <a:ext cx="5830570" cy="14732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-635" algn="ctr">
              <a:lnSpc>
                <a:spcPct val="108800"/>
              </a:lnSpc>
              <a:spcBef>
                <a:spcPts val="135"/>
              </a:spcBef>
            </a:pPr>
            <a:r>
              <a:rPr sz="2900" spc="-30" dirty="0">
                <a:solidFill>
                  <a:srgbClr val="FF9F81"/>
                </a:solidFill>
                <a:latin typeface="Arial"/>
                <a:cs typeface="Arial"/>
              </a:rPr>
              <a:t>What</a:t>
            </a:r>
            <a:r>
              <a:rPr sz="2900" spc="-19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spc="-95" dirty="0">
                <a:solidFill>
                  <a:srgbClr val="FF9F81"/>
                </a:solidFill>
                <a:latin typeface="Arial"/>
                <a:cs typeface="Arial"/>
              </a:rPr>
              <a:t>are</a:t>
            </a:r>
            <a:r>
              <a:rPr sz="2900" spc="-19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9F81"/>
                </a:solidFill>
                <a:latin typeface="Arial"/>
                <a:cs typeface="Arial"/>
              </a:rPr>
              <a:t>the</a:t>
            </a:r>
            <a:r>
              <a:rPr sz="2900" spc="-19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9F81"/>
                </a:solidFill>
                <a:latin typeface="Arial"/>
                <a:cs typeface="Arial"/>
              </a:rPr>
              <a:t>top</a:t>
            </a:r>
            <a:r>
              <a:rPr sz="2900" spc="-185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spc="-55" dirty="0">
                <a:solidFill>
                  <a:srgbClr val="FF9F81"/>
                </a:solidFill>
                <a:latin typeface="Arial"/>
                <a:cs typeface="Arial"/>
              </a:rPr>
              <a:t>5</a:t>
            </a:r>
            <a:r>
              <a:rPr sz="2900" spc="-19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9F81"/>
                </a:solidFill>
                <a:latin typeface="Arial"/>
                <a:cs typeface="Arial"/>
              </a:rPr>
              <a:t>job</a:t>
            </a:r>
            <a:r>
              <a:rPr sz="2900" spc="-19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spc="70" dirty="0">
                <a:solidFill>
                  <a:srgbClr val="FF9F81"/>
                </a:solidFill>
                <a:latin typeface="Arial"/>
                <a:cs typeface="Arial"/>
              </a:rPr>
              <a:t>titles</a:t>
            </a:r>
            <a:r>
              <a:rPr sz="2900" spc="-185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spc="-30" dirty="0">
                <a:solidFill>
                  <a:srgbClr val="FF9F81"/>
                </a:solidFill>
                <a:latin typeface="Arial"/>
                <a:cs typeface="Arial"/>
              </a:rPr>
              <a:t>held</a:t>
            </a:r>
            <a:r>
              <a:rPr sz="2900" spc="-19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spc="-25" dirty="0">
                <a:solidFill>
                  <a:srgbClr val="FF9F81"/>
                </a:solidFill>
                <a:latin typeface="Arial"/>
                <a:cs typeface="Arial"/>
              </a:rPr>
              <a:t>by </a:t>
            </a:r>
            <a:r>
              <a:rPr sz="2900" spc="-105" dirty="0">
                <a:solidFill>
                  <a:srgbClr val="FF9F81"/>
                </a:solidFill>
                <a:latin typeface="Arial"/>
                <a:cs typeface="Arial"/>
              </a:rPr>
              <a:t>employees</a:t>
            </a:r>
            <a:r>
              <a:rPr sz="2900" spc="-13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9F81"/>
                </a:solidFill>
                <a:latin typeface="Arial"/>
                <a:cs typeface="Arial"/>
              </a:rPr>
              <a:t>for</a:t>
            </a:r>
            <a:r>
              <a:rPr sz="2900" spc="-125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spc="-395" dirty="0">
                <a:solidFill>
                  <a:srgbClr val="FF9F81"/>
                </a:solidFill>
                <a:latin typeface="Arial"/>
                <a:cs typeface="Arial"/>
              </a:rPr>
              <a:t>H1B</a:t>
            </a:r>
            <a:r>
              <a:rPr sz="2900" spc="-125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spc="-25" dirty="0">
                <a:solidFill>
                  <a:srgbClr val="FF9F81"/>
                </a:solidFill>
                <a:latin typeface="Arial"/>
                <a:cs typeface="Arial"/>
              </a:rPr>
              <a:t>visa</a:t>
            </a:r>
            <a:r>
              <a:rPr sz="2900" spc="-13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9F81"/>
                </a:solidFill>
                <a:latin typeface="Arial"/>
                <a:cs typeface="Arial"/>
              </a:rPr>
              <a:t>petitions</a:t>
            </a:r>
            <a:r>
              <a:rPr sz="2900" spc="-125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spc="70" dirty="0">
                <a:solidFill>
                  <a:srgbClr val="FF9F81"/>
                </a:solidFill>
                <a:latin typeface="Arial"/>
                <a:cs typeface="Arial"/>
              </a:rPr>
              <a:t>that </a:t>
            </a:r>
            <a:r>
              <a:rPr sz="2900" spc="-140" dirty="0">
                <a:solidFill>
                  <a:srgbClr val="FF9F81"/>
                </a:solidFill>
                <a:latin typeface="Arial"/>
                <a:cs typeface="Arial"/>
              </a:rPr>
              <a:t>were</a:t>
            </a:r>
            <a:r>
              <a:rPr sz="2900" spc="-15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9F81"/>
                </a:solidFill>
                <a:latin typeface="Arial"/>
                <a:cs typeface="Arial"/>
              </a:rPr>
              <a:t>certified</a:t>
            </a:r>
            <a:r>
              <a:rPr sz="2900" spc="-15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spc="-40" dirty="0">
                <a:solidFill>
                  <a:srgbClr val="FF9F81"/>
                </a:solidFill>
                <a:latin typeface="Arial"/>
                <a:cs typeface="Arial"/>
              </a:rPr>
              <a:t>or</a:t>
            </a:r>
            <a:r>
              <a:rPr sz="2900" spc="-145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FF9F81"/>
                </a:solidFill>
                <a:latin typeface="Arial"/>
                <a:cs typeface="Arial"/>
              </a:rPr>
              <a:t>approved?*</a:t>
            </a:r>
            <a:endParaRPr sz="2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63187" y="585930"/>
            <a:ext cx="1073150" cy="469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900" spc="-10" dirty="0">
                <a:solidFill>
                  <a:srgbClr val="173163"/>
                </a:solidFill>
                <a:latin typeface="Arial"/>
                <a:cs typeface="Arial"/>
              </a:rPr>
              <a:t>Script:</a:t>
            </a:r>
            <a:endParaRPr sz="2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63187" y="1878945"/>
            <a:ext cx="7632700" cy="25876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0300"/>
              </a:lnSpc>
              <a:spcBef>
                <a:spcPts val="90"/>
              </a:spcBef>
            </a:pPr>
            <a:r>
              <a:rPr sz="2550" spc="-320" dirty="0">
                <a:solidFill>
                  <a:srgbClr val="173163"/>
                </a:solidFill>
                <a:latin typeface="+mj-lt"/>
                <a:cs typeface="Arial"/>
              </a:rPr>
              <a:t>SELECT</a:t>
            </a:r>
            <a:r>
              <a:rPr sz="2550" spc="-165" dirty="0">
                <a:solidFill>
                  <a:srgbClr val="173163"/>
                </a:solidFill>
                <a:latin typeface="+mj-lt"/>
                <a:cs typeface="Arial"/>
              </a:rPr>
              <a:t> </a:t>
            </a:r>
            <a:r>
              <a:rPr sz="2550" spc="70" dirty="0">
                <a:solidFill>
                  <a:srgbClr val="173163"/>
                </a:solidFill>
                <a:latin typeface="+mj-lt"/>
                <a:cs typeface="Arial"/>
              </a:rPr>
              <a:t>job_title,</a:t>
            </a:r>
            <a:r>
              <a:rPr sz="2550" spc="-165" dirty="0">
                <a:solidFill>
                  <a:srgbClr val="173163"/>
                </a:solidFill>
                <a:latin typeface="+mj-lt"/>
                <a:cs typeface="Arial"/>
              </a:rPr>
              <a:t> </a:t>
            </a:r>
            <a:r>
              <a:rPr sz="2550" spc="-195" dirty="0">
                <a:solidFill>
                  <a:srgbClr val="173163"/>
                </a:solidFill>
                <a:latin typeface="+mj-lt"/>
                <a:cs typeface="Arial"/>
              </a:rPr>
              <a:t>COUNT(*)</a:t>
            </a:r>
            <a:r>
              <a:rPr sz="2550" spc="-160" dirty="0">
                <a:solidFill>
                  <a:srgbClr val="173163"/>
                </a:solidFill>
                <a:latin typeface="+mj-lt"/>
                <a:cs typeface="Arial"/>
              </a:rPr>
              <a:t> </a:t>
            </a:r>
            <a:r>
              <a:rPr sz="2550" spc="-229" dirty="0">
                <a:solidFill>
                  <a:srgbClr val="173163"/>
                </a:solidFill>
                <a:latin typeface="+mj-lt"/>
                <a:cs typeface="Arial"/>
              </a:rPr>
              <a:t>AS</a:t>
            </a:r>
            <a:r>
              <a:rPr sz="2550" spc="-170" dirty="0">
                <a:solidFill>
                  <a:srgbClr val="173163"/>
                </a:solidFill>
                <a:latin typeface="+mj-lt"/>
                <a:cs typeface="Arial"/>
              </a:rPr>
              <a:t> </a:t>
            </a:r>
            <a:r>
              <a:rPr sz="2550" spc="-10" dirty="0">
                <a:solidFill>
                  <a:srgbClr val="173163"/>
                </a:solidFill>
                <a:latin typeface="+mj-lt"/>
                <a:cs typeface="Arial"/>
              </a:rPr>
              <a:t>num_certifiedpetitions</a:t>
            </a:r>
            <a:r>
              <a:rPr sz="2550" spc="635" dirty="0">
                <a:solidFill>
                  <a:srgbClr val="173163"/>
                </a:solidFill>
                <a:latin typeface="+mj-lt"/>
                <a:cs typeface="Arial"/>
              </a:rPr>
              <a:t> </a:t>
            </a:r>
            <a:r>
              <a:rPr sz="2550" spc="-280" dirty="0">
                <a:solidFill>
                  <a:srgbClr val="173163"/>
                </a:solidFill>
                <a:latin typeface="+mj-lt"/>
                <a:cs typeface="Arial"/>
              </a:rPr>
              <a:t>FROM</a:t>
            </a:r>
            <a:r>
              <a:rPr sz="2550" spc="-195" dirty="0">
                <a:solidFill>
                  <a:srgbClr val="173163"/>
                </a:solidFill>
                <a:latin typeface="+mj-lt"/>
                <a:cs typeface="Arial"/>
              </a:rPr>
              <a:t> </a:t>
            </a:r>
            <a:r>
              <a:rPr sz="2550" spc="-10" dirty="0">
                <a:solidFill>
                  <a:srgbClr val="173163"/>
                </a:solidFill>
                <a:latin typeface="+mj-lt"/>
                <a:cs typeface="Arial"/>
              </a:rPr>
              <a:t>h1b_petitions</a:t>
            </a:r>
            <a:endParaRPr sz="2550" dirty="0">
              <a:latin typeface="+mj-lt"/>
              <a:cs typeface="Arial"/>
            </a:endParaRPr>
          </a:p>
          <a:p>
            <a:pPr marL="12700" marR="3159760">
              <a:lnSpc>
                <a:spcPts val="3379"/>
              </a:lnSpc>
              <a:spcBef>
                <a:spcPts val="85"/>
              </a:spcBef>
            </a:pPr>
            <a:r>
              <a:rPr sz="2550" spc="-290" dirty="0">
                <a:solidFill>
                  <a:srgbClr val="173163"/>
                </a:solidFill>
                <a:latin typeface="+mj-lt"/>
                <a:cs typeface="Arial"/>
              </a:rPr>
              <a:t>WHERE</a:t>
            </a:r>
            <a:r>
              <a:rPr sz="2550" spc="-120" dirty="0">
                <a:solidFill>
                  <a:srgbClr val="173163"/>
                </a:solidFill>
                <a:latin typeface="+mj-lt"/>
                <a:cs typeface="Arial"/>
              </a:rPr>
              <a:t> </a:t>
            </a:r>
            <a:r>
              <a:rPr sz="2550" dirty="0">
                <a:solidFill>
                  <a:srgbClr val="173163"/>
                </a:solidFill>
                <a:latin typeface="+mj-lt"/>
                <a:cs typeface="Arial"/>
              </a:rPr>
              <a:t>case_status</a:t>
            </a:r>
            <a:r>
              <a:rPr sz="2550" spc="-120" dirty="0">
                <a:solidFill>
                  <a:srgbClr val="173163"/>
                </a:solidFill>
                <a:latin typeface="+mj-lt"/>
                <a:cs typeface="Arial"/>
              </a:rPr>
              <a:t> </a:t>
            </a:r>
            <a:r>
              <a:rPr sz="2550" spc="-285" dirty="0">
                <a:solidFill>
                  <a:srgbClr val="173163"/>
                </a:solidFill>
                <a:latin typeface="+mj-lt"/>
                <a:cs typeface="Arial"/>
              </a:rPr>
              <a:t>=</a:t>
            </a:r>
            <a:r>
              <a:rPr sz="2550" spc="-114" dirty="0">
                <a:solidFill>
                  <a:srgbClr val="173163"/>
                </a:solidFill>
                <a:latin typeface="+mj-lt"/>
                <a:cs typeface="Arial"/>
              </a:rPr>
              <a:t> </a:t>
            </a:r>
            <a:r>
              <a:rPr sz="2550" spc="-10" dirty="0">
                <a:solidFill>
                  <a:srgbClr val="173163"/>
                </a:solidFill>
                <a:latin typeface="+mj-lt"/>
                <a:cs typeface="Arial"/>
              </a:rPr>
              <a:t>'Certified' </a:t>
            </a:r>
            <a:r>
              <a:rPr sz="2550" spc="-355" dirty="0">
                <a:solidFill>
                  <a:srgbClr val="173163"/>
                </a:solidFill>
                <a:latin typeface="+mj-lt"/>
                <a:cs typeface="Arial"/>
              </a:rPr>
              <a:t>GROUP</a:t>
            </a:r>
            <a:r>
              <a:rPr sz="2550" spc="-200" dirty="0">
                <a:solidFill>
                  <a:srgbClr val="173163"/>
                </a:solidFill>
                <a:latin typeface="+mj-lt"/>
                <a:cs typeface="Arial"/>
              </a:rPr>
              <a:t> </a:t>
            </a:r>
            <a:r>
              <a:rPr sz="2550" spc="-254" dirty="0">
                <a:solidFill>
                  <a:srgbClr val="173163"/>
                </a:solidFill>
                <a:latin typeface="+mj-lt"/>
                <a:cs typeface="Arial"/>
              </a:rPr>
              <a:t>BY</a:t>
            </a:r>
            <a:r>
              <a:rPr sz="2550" spc="-200" dirty="0">
                <a:solidFill>
                  <a:srgbClr val="173163"/>
                </a:solidFill>
                <a:latin typeface="+mj-lt"/>
                <a:cs typeface="Arial"/>
              </a:rPr>
              <a:t> </a:t>
            </a:r>
            <a:r>
              <a:rPr sz="2550" spc="90" dirty="0">
                <a:solidFill>
                  <a:srgbClr val="173163"/>
                </a:solidFill>
                <a:latin typeface="+mj-lt"/>
                <a:cs typeface="Arial"/>
              </a:rPr>
              <a:t>job_title</a:t>
            </a:r>
            <a:endParaRPr sz="2550" dirty="0">
              <a:latin typeface="+mj-lt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2550" spc="-340" dirty="0">
                <a:solidFill>
                  <a:srgbClr val="173163"/>
                </a:solidFill>
                <a:latin typeface="+mj-lt"/>
                <a:cs typeface="Arial"/>
              </a:rPr>
              <a:t>ORDER</a:t>
            </a:r>
            <a:r>
              <a:rPr sz="2550" spc="150" dirty="0">
                <a:solidFill>
                  <a:srgbClr val="173163"/>
                </a:solidFill>
                <a:latin typeface="+mj-lt"/>
                <a:cs typeface="Arial"/>
              </a:rPr>
              <a:t> </a:t>
            </a:r>
            <a:r>
              <a:rPr sz="2550" spc="-254" dirty="0">
                <a:solidFill>
                  <a:srgbClr val="173163"/>
                </a:solidFill>
                <a:latin typeface="+mj-lt"/>
                <a:cs typeface="Arial"/>
              </a:rPr>
              <a:t>BY</a:t>
            </a:r>
            <a:r>
              <a:rPr sz="2550" spc="165" dirty="0">
                <a:solidFill>
                  <a:srgbClr val="173163"/>
                </a:solidFill>
                <a:latin typeface="+mj-lt"/>
                <a:cs typeface="Arial"/>
              </a:rPr>
              <a:t> </a:t>
            </a:r>
            <a:r>
              <a:rPr sz="2550" dirty="0">
                <a:solidFill>
                  <a:srgbClr val="173163"/>
                </a:solidFill>
                <a:latin typeface="+mj-lt"/>
                <a:cs typeface="Arial"/>
              </a:rPr>
              <a:t>num_certifiedpetitions</a:t>
            </a:r>
            <a:r>
              <a:rPr sz="2550" spc="160" dirty="0">
                <a:solidFill>
                  <a:srgbClr val="173163"/>
                </a:solidFill>
                <a:latin typeface="+mj-lt"/>
                <a:cs typeface="Arial"/>
              </a:rPr>
              <a:t> </a:t>
            </a:r>
            <a:r>
              <a:rPr sz="2550" spc="-315" dirty="0">
                <a:solidFill>
                  <a:srgbClr val="173163"/>
                </a:solidFill>
                <a:latin typeface="+mj-lt"/>
                <a:cs typeface="Arial"/>
              </a:rPr>
              <a:t>DESC</a:t>
            </a:r>
            <a:endParaRPr sz="2550" dirty="0">
              <a:latin typeface="+mj-lt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2550" spc="-155" dirty="0">
                <a:solidFill>
                  <a:srgbClr val="173163"/>
                </a:solidFill>
                <a:latin typeface="+mj-lt"/>
                <a:cs typeface="Arial"/>
              </a:rPr>
              <a:t>LIMIT</a:t>
            </a:r>
            <a:r>
              <a:rPr sz="2550" spc="-165" dirty="0">
                <a:solidFill>
                  <a:srgbClr val="173163"/>
                </a:solidFill>
                <a:latin typeface="+mj-lt"/>
                <a:cs typeface="Arial"/>
              </a:rPr>
              <a:t> </a:t>
            </a:r>
            <a:r>
              <a:rPr sz="2550" spc="-25" dirty="0">
                <a:solidFill>
                  <a:srgbClr val="173163"/>
                </a:solidFill>
                <a:latin typeface="+mj-lt"/>
                <a:cs typeface="Arial"/>
              </a:rPr>
              <a:t>5;</a:t>
            </a:r>
            <a:endParaRPr sz="2550" dirty="0">
              <a:latin typeface="+mj-lt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09927" y="5136977"/>
            <a:ext cx="9078071" cy="515002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01882" y="0"/>
            <a:ext cx="10258440" cy="10286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95098" y="4190055"/>
            <a:ext cx="3448049" cy="233362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497113" y="4530455"/>
            <a:ext cx="2200275" cy="323850"/>
            <a:chOff x="2497113" y="4530455"/>
            <a:chExt cx="2200275" cy="323850"/>
          </a:xfrm>
        </p:grpSpPr>
        <p:sp>
          <p:nvSpPr>
            <p:cNvPr id="5" name="object 5"/>
            <p:cNvSpPr/>
            <p:nvPr/>
          </p:nvSpPr>
          <p:spPr>
            <a:xfrm>
              <a:off x="2497113" y="4530455"/>
              <a:ext cx="2200275" cy="323850"/>
            </a:xfrm>
            <a:custGeom>
              <a:avLst/>
              <a:gdLst/>
              <a:ahLst/>
              <a:cxnLst/>
              <a:rect l="l" t="t" r="r" b="b"/>
              <a:pathLst>
                <a:path w="2200275" h="323850">
                  <a:moveTo>
                    <a:pt x="2200275" y="323850"/>
                  </a:moveTo>
                  <a:lnTo>
                    <a:pt x="0" y="323850"/>
                  </a:lnTo>
                  <a:lnTo>
                    <a:pt x="0" y="0"/>
                  </a:lnTo>
                  <a:lnTo>
                    <a:pt x="2200275" y="0"/>
                  </a:lnTo>
                  <a:lnTo>
                    <a:pt x="2200275" y="3238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16163" y="4549505"/>
              <a:ext cx="2162175" cy="285750"/>
            </a:xfrm>
            <a:custGeom>
              <a:avLst/>
              <a:gdLst/>
              <a:ahLst/>
              <a:cxnLst/>
              <a:rect l="l" t="t" r="r" b="b"/>
              <a:pathLst>
                <a:path w="2162175" h="285750">
                  <a:moveTo>
                    <a:pt x="0" y="0"/>
                  </a:moveTo>
                  <a:lnTo>
                    <a:pt x="2162175" y="0"/>
                  </a:lnTo>
                  <a:lnTo>
                    <a:pt x="2162175" y="285750"/>
                  </a:lnTo>
                  <a:lnTo>
                    <a:pt x="0" y="28575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535213" y="4528614"/>
            <a:ext cx="2124075" cy="3213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1900" spc="-10" dirty="0">
                <a:solidFill>
                  <a:srgbClr val="212121"/>
                </a:solidFill>
                <a:latin typeface="Arial"/>
                <a:cs typeface="Arial"/>
              </a:rPr>
              <a:t>41,155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425165" y="1355107"/>
            <a:ext cx="2200275" cy="323850"/>
            <a:chOff x="5425165" y="1355107"/>
            <a:chExt cx="2200275" cy="323850"/>
          </a:xfrm>
        </p:grpSpPr>
        <p:sp>
          <p:nvSpPr>
            <p:cNvPr id="9" name="object 9"/>
            <p:cNvSpPr/>
            <p:nvPr/>
          </p:nvSpPr>
          <p:spPr>
            <a:xfrm>
              <a:off x="5425165" y="1355107"/>
              <a:ext cx="2200275" cy="323850"/>
            </a:xfrm>
            <a:custGeom>
              <a:avLst/>
              <a:gdLst/>
              <a:ahLst/>
              <a:cxnLst/>
              <a:rect l="l" t="t" r="r" b="b"/>
              <a:pathLst>
                <a:path w="2200275" h="323850">
                  <a:moveTo>
                    <a:pt x="2200275" y="323850"/>
                  </a:moveTo>
                  <a:lnTo>
                    <a:pt x="0" y="323850"/>
                  </a:lnTo>
                  <a:lnTo>
                    <a:pt x="0" y="0"/>
                  </a:lnTo>
                  <a:lnTo>
                    <a:pt x="2200275" y="0"/>
                  </a:lnTo>
                  <a:lnTo>
                    <a:pt x="2200275" y="3238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44215" y="1374157"/>
              <a:ext cx="2162175" cy="285750"/>
            </a:xfrm>
            <a:custGeom>
              <a:avLst/>
              <a:gdLst/>
              <a:ahLst/>
              <a:cxnLst/>
              <a:rect l="l" t="t" r="r" b="b"/>
              <a:pathLst>
                <a:path w="2162175" h="285750">
                  <a:moveTo>
                    <a:pt x="0" y="0"/>
                  </a:moveTo>
                  <a:lnTo>
                    <a:pt x="2162175" y="0"/>
                  </a:lnTo>
                  <a:lnTo>
                    <a:pt x="2162175" y="285750"/>
                  </a:lnTo>
                  <a:lnTo>
                    <a:pt x="0" y="28575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463265" y="1353265"/>
            <a:ext cx="2124075" cy="3213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704215">
              <a:lnSpc>
                <a:spcPct val="100000"/>
              </a:lnSpc>
              <a:spcBef>
                <a:spcPts val="140"/>
              </a:spcBef>
            </a:pPr>
            <a:r>
              <a:rPr sz="1900" spc="-10" dirty="0">
                <a:solidFill>
                  <a:srgbClr val="212121"/>
                </a:solidFill>
                <a:latin typeface="Arial"/>
                <a:cs typeface="Arial"/>
              </a:rPr>
              <a:t>18,328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0022524" y="1361861"/>
            <a:ext cx="2200275" cy="323850"/>
            <a:chOff x="10022524" y="1361861"/>
            <a:chExt cx="2200275" cy="323850"/>
          </a:xfrm>
        </p:grpSpPr>
        <p:sp>
          <p:nvSpPr>
            <p:cNvPr id="13" name="object 13"/>
            <p:cNvSpPr/>
            <p:nvPr/>
          </p:nvSpPr>
          <p:spPr>
            <a:xfrm>
              <a:off x="10022524" y="1361861"/>
              <a:ext cx="2200275" cy="323850"/>
            </a:xfrm>
            <a:custGeom>
              <a:avLst/>
              <a:gdLst/>
              <a:ahLst/>
              <a:cxnLst/>
              <a:rect l="l" t="t" r="r" b="b"/>
              <a:pathLst>
                <a:path w="2200275" h="323850">
                  <a:moveTo>
                    <a:pt x="2200275" y="323850"/>
                  </a:moveTo>
                  <a:lnTo>
                    <a:pt x="0" y="323850"/>
                  </a:lnTo>
                  <a:lnTo>
                    <a:pt x="0" y="0"/>
                  </a:lnTo>
                  <a:lnTo>
                    <a:pt x="2200275" y="0"/>
                  </a:lnTo>
                  <a:lnTo>
                    <a:pt x="2200275" y="3238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041574" y="1380911"/>
              <a:ext cx="2162175" cy="285750"/>
            </a:xfrm>
            <a:custGeom>
              <a:avLst/>
              <a:gdLst/>
              <a:ahLst/>
              <a:cxnLst/>
              <a:rect l="l" t="t" r="r" b="b"/>
              <a:pathLst>
                <a:path w="2162175" h="285750">
                  <a:moveTo>
                    <a:pt x="0" y="0"/>
                  </a:moveTo>
                  <a:lnTo>
                    <a:pt x="2162175" y="0"/>
                  </a:lnTo>
                  <a:lnTo>
                    <a:pt x="2162175" y="285750"/>
                  </a:lnTo>
                  <a:lnTo>
                    <a:pt x="0" y="28575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060624" y="1360020"/>
            <a:ext cx="2124075" cy="3213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706755">
              <a:lnSpc>
                <a:spcPct val="100000"/>
              </a:lnSpc>
              <a:spcBef>
                <a:spcPts val="140"/>
              </a:spcBef>
            </a:pPr>
            <a:r>
              <a:rPr sz="1900" spc="-10" dirty="0">
                <a:solidFill>
                  <a:srgbClr val="212121"/>
                </a:solidFill>
                <a:latin typeface="Arial"/>
                <a:cs typeface="Arial"/>
              </a:rPr>
              <a:t>19,003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2335195" y="7552212"/>
            <a:ext cx="1524000" cy="323850"/>
            <a:chOff x="12335195" y="7552212"/>
            <a:chExt cx="1524000" cy="323850"/>
          </a:xfrm>
        </p:grpSpPr>
        <p:sp>
          <p:nvSpPr>
            <p:cNvPr id="17" name="object 17"/>
            <p:cNvSpPr/>
            <p:nvPr/>
          </p:nvSpPr>
          <p:spPr>
            <a:xfrm>
              <a:off x="12335195" y="7552212"/>
              <a:ext cx="1524000" cy="323850"/>
            </a:xfrm>
            <a:custGeom>
              <a:avLst/>
              <a:gdLst/>
              <a:ahLst/>
              <a:cxnLst/>
              <a:rect l="l" t="t" r="r" b="b"/>
              <a:pathLst>
                <a:path w="1524000" h="323850">
                  <a:moveTo>
                    <a:pt x="1524000" y="323850"/>
                  </a:moveTo>
                  <a:lnTo>
                    <a:pt x="0" y="323850"/>
                  </a:lnTo>
                  <a:lnTo>
                    <a:pt x="0" y="0"/>
                  </a:lnTo>
                  <a:lnTo>
                    <a:pt x="1524000" y="0"/>
                  </a:lnTo>
                  <a:lnTo>
                    <a:pt x="1524000" y="3238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354245" y="7571262"/>
              <a:ext cx="1485900" cy="285750"/>
            </a:xfrm>
            <a:custGeom>
              <a:avLst/>
              <a:gdLst/>
              <a:ahLst/>
              <a:cxnLst/>
              <a:rect l="l" t="t" r="r" b="b"/>
              <a:pathLst>
                <a:path w="1485900" h="285750">
                  <a:moveTo>
                    <a:pt x="0" y="0"/>
                  </a:moveTo>
                  <a:lnTo>
                    <a:pt x="1485900" y="0"/>
                  </a:lnTo>
                  <a:lnTo>
                    <a:pt x="1485900" y="285750"/>
                  </a:lnTo>
                  <a:lnTo>
                    <a:pt x="0" y="28575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2373295" y="7550370"/>
            <a:ext cx="1447800" cy="3213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67665">
              <a:lnSpc>
                <a:spcPct val="100000"/>
              </a:lnSpc>
              <a:spcBef>
                <a:spcPts val="140"/>
              </a:spcBef>
            </a:pPr>
            <a:r>
              <a:rPr sz="1900" spc="-10" dirty="0">
                <a:solidFill>
                  <a:srgbClr val="212121"/>
                </a:solidFill>
                <a:latin typeface="Arial"/>
                <a:cs typeface="Arial"/>
              </a:rPr>
              <a:t>81,668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030187" y="8863126"/>
            <a:ext cx="2200275" cy="323850"/>
            <a:chOff x="4030187" y="8863126"/>
            <a:chExt cx="2200275" cy="323850"/>
          </a:xfrm>
        </p:grpSpPr>
        <p:sp>
          <p:nvSpPr>
            <p:cNvPr id="21" name="object 21"/>
            <p:cNvSpPr/>
            <p:nvPr/>
          </p:nvSpPr>
          <p:spPr>
            <a:xfrm>
              <a:off x="4030187" y="8863126"/>
              <a:ext cx="2200275" cy="323850"/>
            </a:xfrm>
            <a:custGeom>
              <a:avLst/>
              <a:gdLst/>
              <a:ahLst/>
              <a:cxnLst/>
              <a:rect l="l" t="t" r="r" b="b"/>
              <a:pathLst>
                <a:path w="2200275" h="323850">
                  <a:moveTo>
                    <a:pt x="2200275" y="323850"/>
                  </a:moveTo>
                  <a:lnTo>
                    <a:pt x="0" y="323850"/>
                  </a:lnTo>
                  <a:lnTo>
                    <a:pt x="0" y="0"/>
                  </a:lnTo>
                  <a:lnTo>
                    <a:pt x="2200275" y="0"/>
                  </a:lnTo>
                  <a:lnTo>
                    <a:pt x="2200275" y="3238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049237" y="8882176"/>
              <a:ext cx="2162175" cy="285750"/>
            </a:xfrm>
            <a:custGeom>
              <a:avLst/>
              <a:gdLst/>
              <a:ahLst/>
              <a:cxnLst/>
              <a:rect l="l" t="t" r="r" b="b"/>
              <a:pathLst>
                <a:path w="2162175" h="285750">
                  <a:moveTo>
                    <a:pt x="0" y="0"/>
                  </a:moveTo>
                  <a:lnTo>
                    <a:pt x="2162175" y="0"/>
                  </a:lnTo>
                  <a:lnTo>
                    <a:pt x="2162175" y="285750"/>
                  </a:lnTo>
                  <a:lnTo>
                    <a:pt x="0" y="28575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068287" y="8861285"/>
            <a:ext cx="2124075" cy="3213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1900" spc="-10" dirty="0">
                <a:solidFill>
                  <a:srgbClr val="212121"/>
                </a:solidFill>
                <a:latin typeface="Arial"/>
                <a:cs typeface="Arial"/>
              </a:rPr>
              <a:t>18,945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32001" y="5666445"/>
            <a:ext cx="4686300" cy="285750"/>
          </a:xfrm>
          <a:custGeom>
            <a:avLst/>
            <a:gdLst/>
            <a:ahLst/>
            <a:cxnLst/>
            <a:rect l="l" t="t" r="r" b="b"/>
            <a:pathLst>
              <a:path w="4686300" h="285750">
                <a:moveTo>
                  <a:pt x="4686300" y="285750"/>
                </a:moveTo>
                <a:lnTo>
                  <a:pt x="0" y="285750"/>
                </a:lnTo>
                <a:lnTo>
                  <a:pt x="0" y="0"/>
                </a:lnTo>
                <a:lnTo>
                  <a:pt x="4686300" y="0"/>
                </a:lnTo>
                <a:lnTo>
                  <a:pt x="4686300" y="285750"/>
                </a:lnTo>
                <a:close/>
              </a:path>
            </a:pathLst>
          </a:custGeom>
          <a:solidFill>
            <a:srgbClr val="EEDD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65" dirty="0"/>
              <a:t>Insight-</a:t>
            </a:r>
            <a:r>
              <a:rPr sz="6000" spc="-50" dirty="0"/>
              <a:t>3</a:t>
            </a:r>
            <a:endParaRPr sz="6000"/>
          </a:p>
        </p:txBody>
      </p:sp>
      <p:sp>
        <p:nvSpPr>
          <p:cNvPr id="4" name="object 4"/>
          <p:cNvSpPr txBox="1"/>
          <p:nvPr/>
        </p:nvSpPr>
        <p:spPr>
          <a:xfrm>
            <a:off x="1447316" y="3689591"/>
            <a:ext cx="5781675" cy="193992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-14604" algn="ctr">
              <a:lnSpc>
                <a:spcPct val="108500"/>
              </a:lnSpc>
              <a:spcBef>
                <a:spcPts val="70"/>
              </a:spcBef>
            </a:pPr>
            <a:r>
              <a:rPr sz="2900" spc="-90" dirty="0">
                <a:solidFill>
                  <a:srgbClr val="FF9F81"/>
                </a:solidFill>
                <a:latin typeface="Arial"/>
                <a:cs typeface="Arial"/>
              </a:rPr>
              <a:t>Among</a:t>
            </a:r>
            <a:r>
              <a:rPr sz="2900" spc="-18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9F81"/>
                </a:solidFill>
                <a:latin typeface="Arial"/>
                <a:cs typeface="Arial"/>
              </a:rPr>
              <a:t>withdrawn</a:t>
            </a:r>
            <a:r>
              <a:rPr sz="2900" spc="-18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spc="-395" dirty="0">
                <a:solidFill>
                  <a:srgbClr val="FF9F81"/>
                </a:solidFill>
                <a:latin typeface="Arial"/>
                <a:cs typeface="Arial"/>
              </a:rPr>
              <a:t>H1B</a:t>
            </a:r>
            <a:r>
              <a:rPr sz="2900" spc="-18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spc="-25" dirty="0">
                <a:solidFill>
                  <a:srgbClr val="FF9F81"/>
                </a:solidFill>
                <a:latin typeface="Arial"/>
                <a:cs typeface="Arial"/>
              </a:rPr>
              <a:t>visa</a:t>
            </a:r>
            <a:r>
              <a:rPr sz="2900" spc="-18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FF9F81"/>
                </a:solidFill>
                <a:latin typeface="Arial"/>
                <a:cs typeface="Arial"/>
              </a:rPr>
              <a:t>petitions </a:t>
            </a:r>
            <a:r>
              <a:rPr sz="2900" dirty="0">
                <a:solidFill>
                  <a:srgbClr val="FF9F81"/>
                </a:solidFill>
                <a:latin typeface="Arial"/>
                <a:cs typeface="Arial"/>
              </a:rPr>
              <a:t>from</a:t>
            </a:r>
            <a:r>
              <a:rPr sz="2900" spc="-195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spc="-350" dirty="0">
                <a:solidFill>
                  <a:srgbClr val="FF9F81"/>
                </a:solidFill>
                <a:latin typeface="Arial"/>
                <a:cs typeface="Arial"/>
              </a:rPr>
              <a:t>2011</a:t>
            </a:r>
            <a:r>
              <a:rPr sz="2900" spc="-19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spc="50" dirty="0">
                <a:solidFill>
                  <a:srgbClr val="FF9F81"/>
                </a:solidFill>
                <a:latin typeface="Arial"/>
                <a:cs typeface="Arial"/>
              </a:rPr>
              <a:t>to</a:t>
            </a:r>
            <a:r>
              <a:rPr sz="2900" spc="-19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spc="-185" dirty="0">
                <a:solidFill>
                  <a:srgbClr val="FF9F81"/>
                </a:solidFill>
                <a:latin typeface="Arial"/>
                <a:cs typeface="Arial"/>
              </a:rPr>
              <a:t>2016,</a:t>
            </a:r>
            <a:r>
              <a:rPr sz="2900" spc="-19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9F81"/>
                </a:solidFill>
                <a:latin typeface="Arial"/>
                <a:cs typeface="Arial"/>
              </a:rPr>
              <a:t>what</a:t>
            </a:r>
            <a:r>
              <a:rPr sz="2900" spc="-19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spc="-90" dirty="0">
                <a:solidFill>
                  <a:srgbClr val="FF9F81"/>
                </a:solidFill>
                <a:latin typeface="Arial"/>
                <a:cs typeface="Arial"/>
              </a:rPr>
              <a:t>was</a:t>
            </a:r>
            <a:r>
              <a:rPr sz="2900" spc="-195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spc="-25" dirty="0">
                <a:solidFill>
                  <a:srgbClr val="FF9F81"/>
                </a:solidFill>
                <a:latin typeface="Arial"/>
                <a:cs typeface="Arial"/>
              </a:rPr>
              <a:t>the </a:t>
            </a:r>
            <a:r>
              <a:rPr sz="2900" spc="-125" dirty="0">
                <a:solidFill>
                  <a:srgbClr val="FF9F81"/>
                </a:solidFill>
                <a:latin typeface="Arial"/>
                <a:cs typeface="Arial"/>
              </a:rPr>
              <a:t>average</a:t>
            </a:r>
            <a:r>
              <a:rPr sz="2900" spc="-18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FF9F81"/>
                </a:solidFill>
                <a:latin typeface="Arial"/>
                <a:cs typeface="Arial"/>
              </a:rPr>
              <a:t>prevailing</a:t>
            </a:r>
            <a:r>
              <a:rPr sz="2900" spc="-18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spc="-135" dirty="0">
                <a:solidFill>
                  <a:srgbClr val="FF9F81"/>
                </a:solidFill>
                <a:latin typeface="Arial"/>
                <a:cs typeface="Arial"/>
              </a:rPr>
              <a:t>wage</a:t>
            </a:r>
            <a:r>
              <a:rPr sz="2900" spc="-18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9F81"/>
                </a:solidFill>
                <a:latin typeface="Arial"/>
                <a:cs typeface="Arial"/>
              </a:rPr>
              <a:t>for</a:t>
            </a:r>
            <a:r>
              <a:rPr sz="2900" spc="-18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spc="-25" dirty="0">
                <a:solidFill>
                  <a:srgbClr val="FF9F81"/>
                </a:solidFill>
                <a:latin typeface="Arial"/>
                <a:cs typeface="Arial"/>
              </a:rPr>
              <a:t>the </a:t>
            </a:r>
            <a:r>
              <a:rPr sz="2900" spc="-105" dirty="0">
                <a:solidFill>
                  <a:srgbClr val="FF9F81"/>
                </a:solidFill>
                <a:latin typeface="Arial"/>
                <a:cs typeface="Arial"/>
              </a:rPr>
              <a:t>employees</a:t>
            </a:r>
            <a:r>
              <a:rPr lang="en-US" sz="2900" spc="-21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spc="120" dirty="0">
                <a:solidFill>
                  <a:srgbClr val="FF9F81"/>
                </a:solidFill>
                <a:latin typeface="Arial"/>
                <a:cs typeface="Arial"/>
              </a:rPr>
              <a:t>in</a:t>
            </a:r>
            <a:r>
              <a:rPr sz="2900" spc="-204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spc="-50" dirty="0">
                <a:solidFill>
                  <a:srgbClr val="FF9F81"/>
                </a:solidFill>
                <a:latin typeface="Arial"/>
                <a:cs typeface="Arial"/>
              </a:rPr>
              <a:t>those</a:t>
            </a:r>
            <a:r>
              <a:rPr sz="2900" spc="-204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FF9F81"/>
                </a:solidFill>
                <a:latin typeface="Arial"/>
                <a:cs typeface="Arial"/>
              </a:rPr>
              <a:t>petitions</a:t>
            </a:r>
            <a:endParaRPr sz="29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63187" y="1456370"/>
            <a:ext cx="1073150" cy="469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900" spc="-10" dirty="0">
                <a:solidFill>
                  <a:srgbClr val="173163"/>
                </a:solidFill>
                <a:latin typeface="Arial"/>
                <a:cs typeface="Arial"/>
              </a:rPr>
              <a:t>Script:</a:t>
            </a:r>
            <a:endParaRPr sz="2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63187" y="2749385"/>
            <a:ext cx="8552815" cy="17303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703580">
              <a:lnSpc>
                <a:spcPct val="110300"/>
              </a:lnSpc>
              <a:spcBef>
                <a:spcPts val="90"/>
              </a:spcBef>
            </a:pPr>
            <a:r>
              <a:rPr sz="2550" spc="-320" dirty="0">
                <a:solidFill>
                  <a:srgbClr val="173163"/>
                </a:solidFill>
                <a:latin typeface="Arial"/>
                <a:cs typeface="Arial"/>
              </a:rPr>
              <a:t>SELECT</a:t>
            </a:r>
            <a:r>
              <a:rPr sz="2550" spc="-140" dirty="0">
                <a:solidFill>
                  <a:srgbClr val="173163"/>
                </a:solidFill>
                <a:latin typeface="Arial"/>
                <a:cs typeface="Arial"/>
              </a:rPr>
              <a:t> </a:t>
            </a:r>
            <a:r>
              <a:rPr sz="2550" spc="-55" dirty="0">
                <a:solidFill>
                  <a:srgbClr val="173163"/>
                </a:solidFill>
                <a:latin typeface="Arial"/>
                <a:cs typeface="Arial"/>
              </a:rPr>
              <a:t>AVG(prevailing_wage)</a:t>
            </a:r>
            <a:r>
              <a:rPr sz="2550" spc="-135" dirty="0">
                <a:solidFill>
                  <a:srgbClr val="173163"/>
                </a:solidFill>
                <a:latin typeface="Arial"/>
                <a:cs typeface="Arial"/>
              </a:rPr>
              <a:t> </a:t>
            </a:r>
            <a:r>
              <a:rPr sz="2550" spc="-229" dirty="0">
                <a:solidFill>
                  <a:srgbClr val="173163"/>
                </a:solidFill>
                <a:latin typeface="Arial"/>
                <a:cs typeface="Arial"/>
              </a:rPr>
              <a:t>AS</a:t>
            </a:r>
            <a:r>
              <a:rPr sz="2550" spc="-135" dirty="0">
                <a:solidFill>
                  <a:srgbClr val="173163"/>
                </a:solidFill>
                <a:latin typeface="Arial"/>
                <a:cs typeface="Arial"/>
              </a:rPr>
              <a:t> </a:t>
            </a:r>
            <a:r>
              <a:rPr sz="2550" spc="-10" dirty="0">
                <a:solidFill>
                  <a:srgbClr val="173163"/>
                </a:solidFill>
                <a:latin typeface="Arial"/>
                <a:cs typeface="Arial"/>
              </a:rPr>
              <a:t>avg_prevailing_wage </a:t>
            </a:r>
            <a:r>
              <a:rPr sz="2550" spc="-280" dirty="0">
                <a:solidFill>
                  <a:srgbClr val="173163"/>
                </a:solidFill>
                <a:latin typeface="Arial"/>
                <a:cs typeface="Arial"/>
              </a:rPr>
              <a:t>FROM</a:t>
            </a:r>
            <a:r>
              <a:rPr sz="2550" spc="-195" dirty="0">
                <a:solidFill>
                  <a:srgbClr val="173163"/>
                </a:solidFill>
                <a:latin typeface="Arial"/>
                <a:cs typeface="Arial"/>
              </a:rPr>
              <a:t> </a:t>
            </a:r>
            <a:r>
              <a:rPr sz="2550" spc="-10" dirty="0">
                <a:solidFill>
                  <a:srgbClr val="173163"/>
                </a:solidFill>
                <a:latin typeface="Arial"/>
                <a:cs typeface="Arial"/>
              </a:rPr>
              <a:t>h1b_petitions</a:t>
            </a:r>
            <a:endParaRPr sz="2550">
              <a:latin typeface="Arial"/>
              <a:cs typeface="Arial"/>
            </a:endParaRPr>
          </a:p>
          <a:p>
            <a:pPr marL="12700" marR="5080">
              <a:lnSpc>
                <a:spcPts val="3379"/>
              </a:lnSpc>
              <a:spcBef>
                <a:spcPts val="25"/>
              </a:spcBef>
            </a:pPr>
            <a:r>
              <a:rPr sz="2550" spc="-290" dirty="0">
                <a:solidFill>
                  <a:srgbClr val="173163"/>
                </a:solidFill>
                <a:latin typeface="Arial"/>
                <a:cs typeface="Arial"/>
              </a:rPr>
              <a:t>WHERE</a:t>
            </a:r>
            <a:r>
              <a:rPr sz="2550" spc="-155" dirty="0">
                <a:solidFill>
                  <a:srgbClr val="173163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173163"/>
                </a:solidFill>
                <a:latin typeface="Arial"/>
                <a:cs typeface="Arial"/>
              </a:rPr>
              <a:t>case_status</a:t>
            </a:r>
            <a:r>
              <a:rPr sz="2550" spc="-150" dirty="0">
                <a:solidFill>
                  <a:srgbClr val="173163"/>
                </a:solidFill>
                <a:latin typeface="Arial"/>
                <a:cs typeface="Arial"/>
              </a:rPr>
              <a:t> </a:t>
            </a:r>
            <a:r>
              <a:rPr sz="2550" spc="-285" dirty="0">
                <a:solidFill>
                  <a:srgbClr val="173163"/>
                </a:solidFill>
                <a:latin typeface="Arial"/>
                <a:cs typeface="Arial"/>
              </a:rPr>
              <a:t>=</a:t>
            </a:r>
            <a:r>
              <a:rPr sz="2550" spc="-155" dirty="0">
                <a:solidFill>
                  <a:srgbClr val="173163"/>
                </a:solidFill>
                <a:latin typeface="Arial"/>
                <a:cs typeface="Arial"/>
              </a:rPr>
              <a:t> </a:t>
            </a:r>
            <a:r>
              <a:rPr sz="2550" spc="-10" dirty="0">
                <a:solidFill>
                  <a:srgbClr val="173163"/>
                </a:solidFill>
                <a:latin typeface="Arial"/>
                <a:cs typeface="Arial"/>
              </a:rPr>
              <a:t>'Withdrawn'</a:t>
            </a:r>
            <a:r>
              <a:rPr sz="2550" spc="-150" dirty="0">
                <a:solidFill>
                  <a:srgbClr val="173163"/>
                </a:solidFill>
                <a:latin typeface="Arial"/>
                <a:cs typeface="Arial"/>
              </a:rPr>
              <a:t> </a:t>
            </a:r>
            <a:r>
              <a:rPr sz="2550" spc="-220" dirty="0">
                <a:solidFill>
                  <a:srgbClr val="173163"/>
                </a:solidFill>
                <a:latin typeface="Arial"/>
                <a:cs typeface="Arial"/>
              </a:rPr>
              <a:t>AND</a:t>
            </a:r>
            <a:r>
              <a:rPr sz="2550" spc="-155" dirty="0">
                <a:solidFill>
                  <a:srgbClr val="173163"/>
                </a:solidFill>
                <a:latin typeface="Arial"/>
                <a:cs typeface="Arial"/>
              </a:rPr>
              <a:t> </a:t>
            </a:r>
            <a:r>
              <a:rPr sz="2550" spc="50" dirty="0">
                <a:solidFill>
                  <a:srgbClr val="173163"/>
                </a:solidFill>
                <a:latin typeface="Arial"/>
                <a:cs typeface="Arial"/>
              </a:rPr>
              <a:t>filing_year</a:t>
            </a:r>
            <a:r>
              <a:rPr sz="2550" spc="-150" dirty="0">
                <a:solidFill>
                  <a:srgbClr val="173163"/>
                </a:solidFill>
                <a:latin typeface="Arial"/>
                <a:cs typeface="Arial"/>
              </a:rPr>
              <a:t> </a:t>
            </a:r>
            <a:r>
              <a:rPr sz="2550" spc="-290" dirty="0">
                <a:solidFill>
                  <a:srgbClr val="173163"/>
                </a:solidFill>
                <a:latin typeface="Arial"/>
                <a:cs typeface="Arial"/>
              </a:rPr>
              <a:t>BETWEEN 2011</a:t>
            </a:r>
            <a:r>
              <a:rPr sz="2550" spc="-185" dirty="0">
                <a:solidFill>
                  <a:srgbClr val="173163"/>
                </a:solidFill>
                <a:latin typeface="Arial"/>
                <a:cs typeface="Arial"/>
              </a:rPr>
              <a:t> </a:t>
            </a:r>
            <a:r>
              <a:rPr sz="2550" spc="-220" dirty="0">
                <a:solidFill>
                  <a:srgbClr val="173163"/>
                </a:solidFill>
                <a:latin typeface="Arial"/>
                <a:cs typeface="Arial"/>
              </a:rPr>
              <a:t>AND</a:t>
            </a:r>
            <a:r>
              <a:rPr sz="2550" spc="-190" dirty="0">
                <a:solidFill>
                  <a:srgbClr val="173163"/>
                </a:solidFill>
                <a:latin typeface="Arial"/>
                <a:cs typeface="Arial"/>
              </a:rPr>
              <a:t> </a:t>
            </a:r>
            <a:r>
              <a:rPr sz="2550" spc="-20" dirty="0">
                <a:solidFill>
                  <a:srgbClr val="173163"/>
                </a:solidFill>
                <a:latin typeface="Arial"/>
                <a:cs typeface="Arial"/>
              </a:rPr>
              <a:t>2016;</a:t>
            </a:r>
            <a:endParaRPr sz="255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52778" y="4962753"/>
            <a:ext cx="9134459" cy="486725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9880" y="11"/>
            <a:ext cx="16173449" cy="1028698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74901" y="5418246"/>
            <a:ext cx="4686300" cy="285750"/>
          </a:xfrm>
          <a:custGeom>
            <a:avLst/>
            <a:gdLst/>
            <a:ahLst/>
            <a:cxnLst/>
            <a:rect l="l" t="t" r="r" b="b"/>
            <a:pathLst>
              <a:path w="4686300" h="285750">
                <a:moveTo>
                  <a:pt x="4686300" y="285750"/>
                </a:moveTo>
                <a:lnTo>
                  <a:pt x="0" y="285750"/>
                </a:lnTo>
                <a:lnTo>
                  <a:pt x="0" y="0"/>
                </a:lnTo>
                <a:lnTo>
                  <a:pt x="4686300" y="0"/>
                </a:lnTo>
                <a:lnTo>
                  <a:pt x="4686300" y="285750"/>
                </a:lnTo>
                <a:close/>
              </a:path>
            </a:pathLst>
          </a:custGeom>
          <a:solidFill>
            <a:srgbClr val="EEDD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1650">
              <a:lnSpc>
                <a:spcPct val="100000"/>
              </a:lnSpc>
              <a:spcBef>
                <a:spcPts val="100"/>
              </a:spcBef>
            </a:pPr>
            <a:r>
              <a:rPr sz="6000" spc="65" dirty="0"/>
              <a:t>Insight-</a:t>
            </a:r>
            <a:r>
              <a:rPr sz="6000" spc="670" dirty="0"/>
              <a:t>4</a:t>
            </a:r>
            <a:endParaRPr sz="6000"/>
          </a:p>
        </p:txBody>
      </p:sp>
      <p:sp>
        <p:nvSpPr>
          <p:cNvPr id="4" name="object 4"/>
          <p:cNvSpPr txBox="1"/>
          <p:nvPr/>
        </p:nvSpPr>
        <p:spPr>
          <a:xfrm>
            <a:off x="1668216" y="3449012"/>
            <a:ext cx="6022340" cy="193992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065" marR="5080" algn="ctr">
              <a:lnSpc>
                <a:spcPct val="108500"/>
              </a:lnSpc>
              <a:spcBef>
                <a:spcPts val="70"/>
              </a:spcBef>
            </a:pPr>
            <a:r>
              <a:rPr sz="2900" spc="-90" dirty="0">
                <a:solidFill>
                  <a:srgbClr val="FF9F81"/>
                </a:solidFill>
                <a:latin typeface="Arial"/>
                <a:cs typeface="Arial"/>
              </a:rPr>
              <a:t>Among</a:t>
            </a:r>
            <a:r>
              <a:rPr sz="2900" spc="-18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spc="60" dirty="0">
                <a:solidFill>
                  <a:srgbClr val="FF9F81"/>
                </a:solidFill>
                <a:latin typeface="Arial"/>
                <a:cs typeface="Arial"/>
              </a:rPr>
              <a:t>all</a:t>
            </a:r>
            <a:r>
              <a:rPr sz="2900" spc="-18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9F81"/>
                </a:solidFill>
                <a:latin typeface="Arial"/>
                <a:cs typeface="Arial"/>
              </a:rPr>
              <a:t>certified</a:t>
            </a:r>
            <a:r>
              <a:rPr sz="2900" spc="-175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spc="-395" dirty="0">
                <a:solidFill>
                  <a:srgbClr val="FF9F81"/>
                </a:solidFill>
                <a:latin typeface="Arial"/>
                <a:cs typeface="Arial"/>
              </a:rPr>
              <a:t>H1B</a:t>
            </a:r>
            <a:r>
              <a:rPr sz="2900" spc="-18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spc="-25" dirty="0">
                <a:solidFill>
                  <a:srgbClr val="FF9F81"/>
                </a:solidFill>
                <a:latin typeface="Arial"/>
                <a:cs typeface="Arial"/>
              </a:rPr>
              <a:t>visa</a:t>
            </a:r>
            <a:r>
              <a:rPr sz="2900" spc="-18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FF9F81"/>
                </a:solidFill>
                <a:latin typeface="Arial"/>
                <a:cs typeface="Arial"/>
              </a:rPr>
              <a:t>petitions </a:t>
            </a:r>
            <a:r>
              <a:rPr sz="2900" dirty="0">
                <a:solidFill>
                  <a:srgbClr val="FF9F81"/>
                </a:solidFill>
                <a:latin typeface="Arial"/>
                <a:cs typeface="Arial"/>
              </a:rPr>
              <a:t>filed</a:t>
            </a:r>
            <a:r>
              <a:rPr sz="2900" spc="-17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9F81"/>
                </a:solidFill>
                <a:latin typeface="Arial"/>
                <a:cs typeface="Arial"/>
              </a:rPr>
              <a:t>from</a:t>
            </a:r>
            <a:r>
              <a:rPr sz="2900" spc="-17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spc="-350" dirty="0">
                <a:solidFill>
                  <a:srgbClr val="FF9F81"/>
                </a:solidFill>
                <a:latin typeface="Arial"/>
                <a:cs typeface="Arial"/>
              </a:rPr>
              <a:t>2011</a:t>
            </a:r>
            <a:r>
              <a:rPr sz="2900" spc="-17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spc="50" dirty="0">
                <a:solidFill>
                  <a:srgbClr val="FF9F81"/>
                </a:solidFill>
                <a:latin typeface="Arial"/>
                <a:cs typeface="Arial"/>
              </a:rPr>
              <a:t>to</a:t>
            </a:r>
            <a:r>
              <a:rPr sz="2900" spc="-165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spc="-185" dirty="0">
                <a:solidFill>
                  <a:srgbClr val="FF9F81"/>
                </a:solidFill>
                <a:latin typeface="Arial"/>
                <a:cs typeface="Arial"/>
              </a:rPr>
              <a:t>2016,</a:t>
            </a:r>
            <a:r>
              <a:rPr sz="2900" spc="-17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spc="-110" dirty="0">
                <a:solidFill>
                  <a:srgbClr val="FF9F81"/>
                </a:solidFill>
                <a:latin typeface="Arial"/>
                <a:cs typeface="Arial"/>
              </a:rPr>
              <a:t>where</a:t>
            </a:r>
            <a:r>
              <a:rPr sz="2900" spc="-17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spc="-90" dirty="0">
                <a:solidFill>
                  <a:srgbClr val="FF9F81"/>
                </a:solidFill>
                <a:latin typeface="Arial"/>
                <a:cs typeface="Arial"/>
              </a:rPr>
              <a:t>was</a:t>
            </a:r>
            <a:r>
              <a:rPr sz="2900" spc="-165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spc="-25" dirty="0">
                <a:solidFill>
                  <a:srgbClr val="FF9F81"/>
                </a:solidFill>
                <a:latin typeface="Arial"/>
                <a:cs typeface="Arial"/>
              </a:rPr>
              <a:t>the </a:t>
            </a:r>
            <a:r>
              <a:rPr sz="2900" spc="95" dirty="0">
                <a:solidFill>
                  <a:srgbClr val="FF9F81"/>
                </a:solidFill>
                <a:latin typeface="Arial"/>
                <a:cs typeface="Arial"/>
              </a:rPr>
              <a:t>filing</a:t>
            </a:r>
            <a:r>
              <a:rPr sz="2900" spc="-20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9F81"/>
                </a:solidFill>
                <a:latin typeface="Arial"/>
                <a:cs typeface="Arial"/>
              </a:rPr>
              <a:t>location</a:t>
            </a:r>
            <a:r>
              <a:rPr sz="2900" spc="-20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9F81"/>
                </a:solidFill>
                <a:latin typeface="Arial"/>
                <a:cs typeface="Arial"/>
              </a:rPr>
              <a:t>for</a:t>
            </a:r>
            <a:r>
              <a:rPr sz="2900" spc="-195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9F81"/>
                </a:solidFill>
                <a:latin typeface="Arial"/>
                <a:cs typeface="Arial"/>
              </a:rPr>
              <a:t>the</a:t>
            </a:r>
            <a:r>
              <a:rPr sz="2900" spc="-20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9F81"/>
                </a:solidFill>
                <a:latin typeface="Arial"/>
                <a:cs typeface="Arial"/>
              </a:rPr>
              <a:t>top</a:t>
            </a:r>
            <a:r>
              <a:rPr sz="2900" spc="-195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spc="-55" dirty="0">
                <a:solidFill>
                  <a:srgbClr val="FF9F81"/>
                </a:solidFill>
                <a:latin typeface="Arial"/>
                <a:cs typeface="Arial"/>
              </a:rPr>
              <a:t>5</a:t>
            </a:r>
            <a:r>
              <a:rPr sz="2900" spc="-20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FF9F81"/>
                </a:solidFill>
                <a:latin typeface="Arial"/>
                <a:cs typeface="Arial"/>
              </a:rPr>
              <a:t>states</a:t>
            </a:r>
            <a:r>
              <a:rPr sz="2900" spc="-195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spc="60" dirty="0">
                <a:solidFill>
                  <a:srgbClr val="FF9F81"/>
                </a:solidFill>
                <a:latin typeface="Arial"/>
                <a:cs typeface="Arial"/>
              </a:rPr>
              <a:t>with </a:t>
            </a:r>
            <a:r>
              <a:rPr sz="2900" dirty="0">
                <a:solidFill>
                  <a:srgbClr val="FF9F81"/>
                </a:solidFill>
                <a:latin typeface="Arial"/>
                <a:cs typeface="Arial"/>
              </a:rPr>
              <a:t>the</a:t>
            </a:r>
            <a:r>
              <a:rPr sz="2900" spc="-18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9F81"/>
                </a:solidFill>
                <a:latin typeface="Arial"/>
                <a:cs typeface="Arial"/>
              </a:rPr>
              <a:t>most</a:t>
            </a:r>
            <a:r>
              <a:rPr sz="2900" spc="-175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spc="-80" dirty="0">
                <a:solidFill>
                  <a:srgbClr val="FF9F81"/>
                </a:solidFill>
                <a:latin typeface="Arial"/>
                <a:cs typeface="Arial"/>
              </a:rPr>
              <a:t>approved</a:t>
            </a:r>
            <a:r>
              <a:rPr sz="2900" spc="-18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FF9F81"/>
                </a:solidFill>
                <a:latin typeface="Arial"/>
                <a:cs typeface="Arial"/>
              </a:rPr>
              <a:t>petitions?</a:t>
            </a:r>
            <a:endParaRPr sz="2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63187" y="900259"/>
            <a:ext cx="1073150" cy="469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900" spc="-10" dirty="0">
                <a:solidFill>
                  <a:srgbClr val="173163"/>
                </a:solidFill>
                <a:latin typeface="Arial"/>
                <a:cs typeface="Arial"/>
              </a:rPr>
              <a:t>Script:</a:t>
            </a:r>
            <a:endParaRPr sz="2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63187" y="1764649"/>
            <a:ext cx="8844280" cy="30162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089025">
              <a:lnSpc>
                <a:spcPct val="110300"/>
              </a:lnSpc>
              <a:spcBef>
                <a:spcPts val="90"/>
              </a:spcBef>
            </a:pPr>
            <a:r>
              <a:rPr sz="2550" spc="-320" dirty="0">
                <a:solidFill>
                  <a:srgbClr val="173163"/>
                </a:solidFill>
                <a:latin typeface="Arial"/>
                <a:cs typeface="Arial"/>
              </a:rPr>
              <a:t>SELECT</a:t>
            </a:r>
            <a:r>
              <a:rPr sz="2550" spc="-160" dirty="0">
                <a:solidFill>
                  <a:srgbClr val="173163"/>
                </a:solidFill>
                <a:latin typeface="Arial"/>
                <a:cs typeface="Arial"/>
              </a:rPr>
              <a:t> </a:t>
            </a:r>
            <a:r>
              <a:rPr sz="2550" spc="-20" dirty="0">
                <a:solidFill>
                  <a:srgbClr val="173163"/>
                </a:solidFill>
                <a:latin typeface="Arial"/>
                <a:cs typeface="Arial"/>
              </a:rPr>
              <a:t>state,</a:t>
            </a:r>
            <a:r>
              <a:rPr sz="2550" spc="-160" dirty="0">
                <a:solidFill>
                  <a:srgbClr val="173163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173163"/>
                </a:solidFill>
                <a:latin typeface="Arial"/>
                <a:cs typeface="Arial"/>
              </a:rPr>
              <a:t>city,</a:t>
            </a:r>
            <a:r>
              <a:rPr sz="2550" spc="-160" dirty="0">
                <a:solidFill>
                  <a:srgbClr val="173163"/>
                </a:solidFill>
                <a:latin typeface="Arial"/>
                <a:cs typeface="Arial"/>
              </a:rPr>
              <a:t> </a:t>
            </a:r>
            <a:r>
              <a:rPr sz="2550" spc="-195" dirty="0">
                <a:solidFill>
                  <a:srgbClr val="173163"/>
                </a:solidFill>
                <a:latin typeface="Arial"/>
                <a:cs typeface="Arial"/>
              </a:rPr>
              <a:t>COUNT(*)</a:t>
            </a:r>
            <a:r>
              <a:rPr sz="2550" spc="-160" dirty="0">
                <a:solidFill>
                  <a:srgbClr val="173163"/>
                </a:solidFill>
                <a:latin typeface="Arial"/>
                <a:cs typeface="Arial"/>
              </a:rPr>
              <a:t> </a:t>
            </a:r>
            <a:r>
              <a:rPr sz="2550" spc="-229" dirty="0">
                <a:solidFill>
                  <a:srgbClr val="173163"/>
                </a:solidFill>
                <a:latin typeface="Arial"/>
                <a:cs typeface="Arial"/>
              </a:rPr>
              <a:t>AS</a:t>
            </a:r>
            <a:r>
              <a:rPr sz="2550" spc="-160" dirty="0">
                <a:solidFill>
                  <a:srgbClr val="173163"/>
                </a:solidFill>
                <a:latin typeface="Arial"/>
                <a:cs typeface="Arial"/>
              </a:rPr>
              <a:t> </a:t>
            </a:r>
            <a:r>
              <a:rPr sz="2550" spc="-10" dirty="0">
                <a:solidFill>
                  <a:srgbClr val="173163"/>
                </a:solidFill>
                <a:latin typeface="Arial"/>
                <a:cs typeface="Arial"/>
              </a:rPr>
              <a:t>num_certifiedpetitions</a:t>
            </a:r>
            <a:r>
              <a:rPr sz="2550" spc="635" dirty="0">
                <a:solidFill>
                  <a:srgbClr val="173163"/>
                </a:solidFill>
                <a:latin typeface="Arial"/>
                <a:cs typeface="Arial"/>
              </a:rPr>
              <a:t> </a:t>
            </a:r>
            <a:r>
              <a:rPr sz="2550" spc="-280" dirty="0">
                <a:solidFill>
                  <a:srgbClr val="173163"/>
                </a:solidFill>
                <a:latin typeface="Arial"/>
                <a:cs typeface="Arial"/>
              </a:rPr>
              <a:t>FROM</a:t>
            </a:r>
            <a:r>
              <a:rPr sz="2550" spc="-195" dirty="0">
                <a:solidFill>
                  <a:srgbClr val="173163"/>
                </a:solidFill>
                <a:latin typeface="Arial"/>
                <a:cs typeface="Arial"/>
              </a:rPr>
              <a:t> </a:t>
            </a:r>
            <a:r>
              <a:rPr sz="2550" spc="-10" dirty="0">
                <a:solidFill>
                  <a:srgbClr val="173163"/>
                </a:solidFill>
                <a:latin typeface="Arial"/>
                <a:cs typeface="Arial"/>
              </a:rPr>
              <a:t>h1b_petitions</a:t>
            </a:r>
            <a:endParaRPr sz="2550">
              <a:latin typeface="Arial"/>
              <a:cs typeface="Arial"/>
            </a:endParaRPr>
          </a:p>
          <a:p>
            <a:pPr marL="12700" marR="5080">
              <a:lnSpc>
                <a:spcPct val="107800"/>
              </a:lnSpc>
              <a:spcBef>
                <a:spcPts val="75"/>
              </a:spcBef>
            </a:pPr>
            <a:r>
              <a:rPr sz="2550" spc="-290" dirty="0">
                <a:solidFill>
                  <a:srgbClr val="173163"/>
                </a:solidFill>
                <a:latin typeface="Arial"/>
                <a:cs typeface="Arial"/>
              </a:rPr>
              <a:t>WHERE</a:t>
            </a:r>
            <a:r>
              <a:rPr sz="2550" spc="-150" dirty="0">
                <a:solidFill>
                  <a:srgbClr val="173163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173163"/>
                </a:solidFill>
                <a:latin typeface="Arial"/>
                <a:cs typeface="Arial"/>
              </a:rPr>
              <a:t>case_status</a:t>
            </a:r>
            <a:r>
              <a:rPr sz="2550" spc="-145" dirty="0">
                <a:solidFill>
                  <a:srgbClr val="173163"/>
                </a:solidFill>
                <a:latin typeface="Arial"/>
                <a:cs typeface="Arial"/>
              </a:rPr>
              <a:t> </a:t>
            </a:r>
            <a:r>
              <a:rPr sz="2550" spc="-285" dirty="0">
                <a:solidFill>
                  <a:srgbClr val="173163"/>
                </a:solidFill>
                <a:latin typeface="Arial"/>
                <a:cs typeface="Arial"/>
              </a:rPr>
              <a:t>=</a:t>
            </a:r>
            <a:r>
              <a:rPr sz="2550" spc="-145" dirty="0">
                <a:solidFill>
                  <a:srgbClr val="173163"/>
                </a:solidFill>
                <a:latin typeface="Arial"/>
                <a:cs typeface="Arial"/>
              </a:rPr>
              <a:t> </a:t>
            </a:r>
            <a:r>
              <a:rPr sz="2550" spc="-35" dirty="0">
                <a:solidFill>
                  <a:srgbClr val="173163"/>
                </a:solidFill>
                <a:latin typeface="Arial"/>
                <a:cs typeface="Arial"/>
              </a:rPr>
              <a:t>'Certified'</a:t>
            </a:r>
            <a:r>
              <a:rPr sz="2550" spc="-145" dirty="0">
                <a:solidFill>
                  <a:srgbClr val="173163"/>
                </a:solidFill>
                <a:latin typeface="Arial"/>
                <a:cs typeface="Arial"/>
              </a:rPr>
              <a:t> </a:t>
            </a:r>
            <a:r>
              <a:rPr sz="2550" spc="-220" dirty="0">
                <a:solidFill>
                  <a:srgbClr val="173163"/>
                </a:solidFill>
                <a:latin typeface="Arial"/>
                <a:cs typeface="Arial"/>
              </a:rPr>
              <a:t>AND</a:t>
            </a:r>
            <a:r>
              <a:rPr sz="2550" spc="-150" dirty="0">
                <a:solidFill>
                  <a:srgbClr val="173163"/>
                </a:solidFill>
                <a:latin typeface="Arial"/>
                <a:cs typeface="Arial"/>
              </a:rPr>
              <a:t> </a:t>
            </a:r>
            <a:r>
              <a:rPr sz="2550" spc="50" dirty="0">
                <a:solidFill>
                  <a:srgbClr val="173163"/>
                </a:solidFill>
                <a:latin typeface="Arial"/>
                <a:cs typeface="Arial"/>
              </a:rPr>
              <a:t>filing_year</a:t>
            </a:r>
            <a:r>
              <a:rPr sz="2550" spc="-145" dirty="0">
                <a:solidFill>
                  <a:srgbClr val="173163"/>
                </a:solidFill>
                <a:latin typeface="Arial"/>
                <a:cs typeface="Arial"/>
              </a:rPr>
              <a:t> </a:t>
            </a:r>
            <a:r>
              <a:rPr sz="2550" spc="-280" dirty="0">
                <a:solidFill>
                  <a:srgbClr val="173163"/>
                </a:solidFill>
                <a:latin typeface="Arial"/>
                <a:cs typeface="Arial"/>
              </a:rPr>
              <a:t>BETWEEN</a:t>
            </a:r>
            <a:r>
              <a:rPr sz="2550" spc="-145" dirty="0">
                <a:solidFill>
                  <a:srgbClr val="173163"/>
                </a:solidFill>
                <a:latin typeface="Arial"/>
                <a:cs typeface="Arial"/>
              </a:rPr>
              <a:t> </a:t>
            </a:r>
            <a:r>
              <a:rPr sz="2550" spc="-310" dirty="0">
                <a:solidFill>
                  <a:srgbClr val="173163"/>
                </a:solidFill>
                <a:latin typeface="Arial"/>
                <a:cs typeface="Arial"/>
              </a:rPr>
              <a:t>2011 </a:t>
            </a:r>
            <a:r>
              <a:rPr sz="2550" spc="-220" dirty="0">
                <a:solidFill>
                  <a:srgbClr val="173163"/>
                </a:solidFill>
                <a:latin typeface="Arial"/>
                <a:cs typeface="Arial"/>
              </a:rPr>
              <a:t>AND</a:t>
            </a:r>
            <a:r>
              <a:rPr sz="2550" spc="-180" dirty="0">
                <a:solidFill>
                  <a:srgbClr val="173163"/>
                </a:solidFill>
                <a:latin typeface="Arial"/>
                <a:cs typeface="Arial"/>
              </a:rPr>
              <a:t> </a:t>
            </a:r>
            <a:r>
              <a:rPr sz="2550" spc="-20" dirty="0">
                <a:solidFill>
                  <a:srgbClr val="173163"/>
                </a:solidFill>
                <a:latin typeface="Arial"/>
                <a:cs typeface="Arial"/>
              </a:rPr>
              <a:t>2016</a:t>
            </a:r>
            <a:endParaRPr sz="2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2550" spc="-355" dirty="0">
                <a:solidFill>
                  <a:srgbClr val="173163"/>
                </a:solidFill>
                <a:latin typeface="Arial"/>
                <a:cs typeface="Arial"/>
              </a:rPr>
              <a:t>GROUP</a:t>
            </a:r>
            <a:r>
              <a:rPr sz="2550" spc="-185" dirty="0">
                <a:solidFill>
                  <a:srgbClr val="173163"/>
                </a:solidFill>
                <a:latin typeface="Arial"/>
                <a:cs typeface="Arial"/>
              </a:rPr>
              <a:t> </a:t>
            </a:r>
            <a:r>
              <a:rPr sz="2550" spc="-254" dirty="0">
                <a:solidFill>
                  <a:srgbClr val="173163"/>
                </a:solidFill>
                <a:latin typeface="Arial"/>
                <a:cs typeface="Arial"/>
              </a:rPr>
              <a:t>BY</a:t>
            </a:r>
            <a:r>
              <a:rPr sz="2550" spc="-185" dirty="0">
                <a:solidFill>
                  <a:srgbClr val="173163"/>
                </a:solidFill>
                <a:latin typeface="Arial"/>
                <a:cs typeface="Arial"/>
              </a:rPr>
              <a:t> </a:t>
            </a:r>
            <a:r>
              <a:rPr sz="2550" spc="-20" dirty="0">
                <a:solidFill>
                  <a:srgbClr val="173163"/>
                </a:solidFill>
                <a:latin typeface="Arial"/>
                <a:cs typeface="Arial"/>
              </a:rPr>
              <a:t>state,</a:t>
            </a:r>
            <a:r>
              <a:rPr sz="2550" spc="-180" dirty="0">
                <a:solidFill>
                  <a:srgbClr val="173163"/>
                </a:solidFill>
                <a:latin typeface="Arial"/>
                <a:cs typeface="Arial"/>
              </a:rPr>
              <a:t> </a:t>
            </a:r>
            <a:r>
              <a:rPr sz="2550" spc="30" dirty="0">
                <a:solidFill>
                  <a:srgbClr val="173163"/>
                </a:solidFill>
                <a:latin typeface="Arial"/>
                <a:cs typeface="Arial"/>
              </a:rPr>
              <a:t>city</a:t>
            </a:r>
            <a:endParaRPr sz="2550">
              <a:latin typeface="Arial"/>
              <a:cs typeface="Arial"/>
            </a:endParaRPr>
          </a:p>
          <a:p>
            <a:pPr marL="12700" marR="3226435">
              <a:lnSpc>
                <a:spcPct val="110300"/>
              </a:lnSpc>
            </a:pPr>
            <a:r>
              <a:rPr sz="2550" spc="-340" dirty="0">
                <a:solidFill>
                  <a:srgbClr val="173163"/>
                </a:solidFill>
                <a:latin typeface="Arial"/>
                <a:cs typeface="Arial"/>
              </a:rPr>
              <a:t>ORDER</a:t>
            </a:r>
            <a:r>
              <a:rPr sz="2550" spc="150" dirty="0">
                <a:solidFill>
                  <a:srgbClr val="173163"/>
                </a:solidFill>
                <a:latin typeface="Arial"/>
                <a:cs typeface="Arial"/>
              </a:rPr>
              <a:t> </a:t>
            </a:r>
            <a:r>
              <a:rPr sz="2550" spc="-254" dirty="0">
                <a:solidFill>
                  <a:srgbClr val="173163"/>
                </a:solidFill>
                <a:latin typeface="Arial"/>
                <a:cs typeface="Arial"/>
              </a:rPr>
              <a:t>BY</a:t>
            </a:r>
            <a:r>
              <a:rPr sz="2550" spc="165" dirty="0">
                <a:solidFill>
                  <a:srgbClr val="173163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173163"/>
                </a:solidFill>
                <a:latin typeface="Arial"/>
                <a:cs typeface="Arial"/>
              </a:rPr>
              <a:t>num_certifiedpetitions</a:t>
            </a:r>
            <a:r>
              <a:rPr sz="2550" spc="160" dirty="0">
                <a:solidFill>
                  <a:srgbClr val="173163"/>
                </a:solidFill>
                <a:latin typeface="Arial"/>
                <a:cs typeface="Arial"/>
              </a:rPr>
              <a:t> </a:t>
            </a:r>
            <a:r>
              <a:rPr sz="2550" spc="-315" dirty="0">
                <a:solidFill>
                  <a:srgbClr val="173163"/>
                </a:solidFill>
                <a:latin typeface="Arial"/>
                <a:cs typeface="Arial"/>
              </a:rPr>
              <a:t>DESC </a:t>
            </a:r>
            <a:r>
              <a:rPr sz="2550" spc="-155" dirty="0">
                <a:solidFill>
                  <a:srgbClr val="173163"/>
                </a:solidFill>
                <a:latin typeface="Arial"/>
                <a:cs typeface="Arial"/>
              </a:rPr>
              <a:t>LIMIT</a:t>
            </a:r>
            <a:r>
              <a:rPr sz="2550" spc="-165" dirty="0">
                <a:solidFill>
                  <a:srgbClr val="173163"/>
                </a:solidFill>
                <a:latin typeface="Arial"/>
                <a:cs typeface="Arial"/>
              </a:rPr>
              <a:t> </a:t>
            </a:r>
            <a:r>
              <a:rPr sz="2550" spc="-25" dirty="0">
                <a:solidFill>
                  <a:srgbClr val="173163"/>
                </a:solidFill>
                <a:latin typeface="Arial"/>
                <a:cs typeface="Arial"/>
              </a:rPr>
              <a:t>5;</a:t>
            </a:r>
            <a:endParaRPr sz="255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52778" y="5140635"/>
            <a:ext cx="9134459" cy="4619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88161" y="0"/>
            <a:ext cx="7845826" cy="96248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2678285"/>
            <a:ext cx="3888104" cy="7712075"/>
            <a:chOff x="0" y="2575047"/>
            <a:chExt cx="3888104" cy="771207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458859"/>
              <a:ext cx="3888019" cy="58281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3096" y="2575047"/>
              <a:ext cx="3000374" cy="329564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535560" y="809879"/>
            <a:ext cx="3217545" cy="985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300" spc="105" dirty="0"/>
              <a:t>Our</a:t>
            </a:r>
            <a:r>
              <a:rPr sz="6300" spc="-495" dirty="0"/>
              <a:t> </a:t>
            </a:r>
            <a:r>
              <a:rPr sz="6300" spc="-95" dirty="0"/>
              <a:t>Team</a:t>
            </a:r>
            <a:endParaRPr sz="6300"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29486" y="2575225"/>
            <a:ext cx="3000374" cy="328613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28002" y="6175155"/>
            <a:ext cx="1856105" cy="4451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50" spc="-70" dirty="0">
                <a:solidFill>
                  <a:srgbClr val="FF9F81"/>
                </a:solidFill>
                <a:latin typeface="Arial"/>
                <a:cs typeface="Arial"/>
              </a:rPr>
              <a:t>Twinkle</a:t>
            </a:r>
            <a:r>
              <a:rPr sz="2750" spc="-16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750" spc="-20" dirty="0">
                <a:solidFill>
                  <a:srgbClr val="FF9F81"/>
                </a:solidFill>
                <a:latin typeface="Arial"/>
                <a:cs typeface="Arial"/>
              </a:rPr>
              <a:t>Jain</a:t>
            </a:r>
            <a:endParaRPr sz="275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44566" y="2576690"/>
            <a:ext cx="3000374" cy="328614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177625" y="2575224"/>
            <a:ext cx="3000374" cy="328614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864515" y="2576690"/>
            <a:ext cx="3000374" cy="328613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829811" y="6177441"/>
            <a:ext cx="1397000" cy="4451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50" dirty="0">
                <a:solidFill>
                  <a:srgbClr val="FF9F81"/>
                </a:solidFill>
                <a:latin typeface="Arial"/>
                <a:cs typeface="Arial"/>
              </a:rPr>
              <a:t>Nishita</a:t>
            </a:r>
            <a:r>
              <a:rPr sz="2750" spc="-8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750" spc="-85" dirty="0">
                <a:solidFill>
                  <a:srgbClr val="FF9F81"/>
                </a:solidFill>
                <a:latin typeface="Arial"/>
                <a:cs typeface="Arial"/>
              </a:rPr>
              <a:t>S</a:t>
            </a:r>
            <a:endParaRPr sz="27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07898" y="6177441"/>
            <a:ext cx="1868170" cy="4451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50" spc="-60" dirty="0">
                <a:solidFill>
                  <a:srgbClr val="FF9F81"/>
                </a:solidFill>
                <a:latin typeface="Arial"/>
                <a:cs typeface="Arial"/>
              </a:rPr>
              <a:t>Nagaratna</a:t>
            </a:r>
            <a:r>
              <a:rPr sz="2750" spc="-15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750" spc="-400" dirty="0">
                <a:solidFill>
                  <a:srgbClr val="FF9F81"/>
                </a:solidFill>
                <a:latin typeface="Arial"/>
                <a:cs typeface="Arial"/>
              </a:rPr>
              <a:t>Y</a:t>
            </a:r>
            <a:endParaRPr sz="27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571347" y="6177441"/>
            <a:ext cx="2209800" cy="4451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50" spc="-55" dirty="0">
                <a:solidFill>
                  <a:srgbClr val="FF9F81"/>
                </a:solidFill>
                <a:latin typeface="Arial"/>
                <a:cs typeface="Arial"/>
              </a:rPr>
              <a:t>Pushpalatha</a:t>
            </a:r>
            <a:r>
              <a:rPr sz="2750" spc="-15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750" spc="-50" dirty="0">
                <a:solidFill>
                  <a:srgbClr val="FF9F81"/>
                </a:solidFill>
                <a:latin typeface="Arial"/>
                <a:cs typeface="Arial"/>
              </a:rPr>
              <a:t>D</a:t>
            </a:r>
            <a:endParaRPr sz="27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831308" y="6177441"/>
            <a:ext cx="3023235" cy="4451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50" spc="-10" dirty="0">
                <a:solidFill>
                  <a:srgbClr val="FF9F81"/>
                </a:solidFill>
                <a:latin typeface="Arial"/>
                <a:cs typeface="Arial"/>
              </a:rPr>
              <a:t>Sri</a:t>
            </a:r>
            <a:r>
              <a:rPr sz="2750" spc="-195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750" spc="-30" dirty="0">
                <a:solidFill>
                  <a:srgbClr val="FF9F81"/>
                </a:solidFill>
                <a:latin typeface="Arial"/>
                <a:cs typeface="Arial"/>
              </a:rPr>
              <a:t>Kiran</a:t>
            </a:r>
            <a:r>
              <a:rPr sz="2750" spc="-19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750" spc="-100" dirty="0">
                <a:solidFill>
                  <a:srgbClr val="FF9F81"/>
                </a:solidFill>
                <a:latin typeface="Arial"/>
                <a:cs typeface="Arial"/>
              </a:rPr>
              <a:t>Pramoda</a:t>
            </a:r>
            <a:r>
              <a:rPr sz="2750" spc="-195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750" spc="-409" dirty="0">
                <a:solidFill>
                  <a:srgbClr val="FF9F81"/>
                </a:solidFill>
                <a:latin typeface="Arial"/>
                <a:cs typeface="Arial"/>
              </a:rPr>
              <a:t>R</a:t>
            </a:r>
            <a:endParaRPr sz="2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8440" y="7248"/>
            <a:ext cx="14039849" cy="1027975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0866"/>
            <a:ext cx="1241130" cy="769285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579214" y="11"/>
            <a:ext cx="16709390" cy="10287000"/>
            <a:chOff x="1579214" y="11"/>
            <a:chExt cx="16709390" cy="10287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9214" y="8357555"/>
              <a:ext cx="8248649" cy="19294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144000" y="11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4000" y="10287000"/>
                  </a:moveTo>
                  <a:lnTo>
                    <a:pt x="0" y="10287000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10287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67603" y="4395154"/>
              <a:ext cx="4686300" cy="285750"/>
            </a:xfrm>
            <a:custGeom>
              <a:avLst/>
              <a:gdLst/>
              <a:ahLst/>
              <a:cxnLst/>
              <a:rect l="l" t="t" r="r" b="b"/>
              <a:pathLst>
                <a:path w="4686300" h="285750">
                  <a:moveTo>
                    <a:pt x="4686300" y="285750"/>
                  </a:moveTo>
                  <a:lnTo>
                    <a:pt x="0" y="285750"/>
                  </a:lnTo>
                  <a:lnTo>
                    <a:pt x="0" y="0"/>
                  </a:lnTo>
                  <a:lnTo>
                    <a:pt x="4686300" y="0"/>
                  </a:lnTo>
                  <a:lnTo>
                    <a:pt x="4686300" y="285750"/>
                  </a:lnTo>
                  <a:close/>
                </a:path>
              </a:pathLst>
            </a:custGeom>
            <a:solidFill>
              <a:srgbClr val="EED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8005">
              <a:lnSpc>
                <a:spcPct val="100000"/>
              </a:lnSpc>
              <a:spcBef>
                <a:spcPts val="100"/>
              </a:spcBef>
            </a:pPr>
            <a:r>
              <a:rPr sz="6000" spc="65" dirty="0"/>
              <a:t>Insight-</a:t>
            </a:r>
            <a:r>
              <a:rPr sz="6000" spc="-50" dirty="0"/>
              <a:t>5</a:t>
            </a:r>
            <a:endParaRPr sz="6000"/>
          </a:p>
        </p:txBody>
      </p:sp>
      <p:sp>
        <p:nvSpPr>
          <p:cNvPr id="8" name="object 8"/>
          <p:cNvSpPr txBox="1"/>
          <p:nvPr/>
        </p:nvSpPr>
        <p:spPr>
          <a:xfrm>
            <a:off x="2496558" y="3836184"/>
            <a:ext cx="3856990" cy="469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900" spc="-215" dirty="0">
                <a:solidFill>
                  <a:srgbClr val="FF9F81"/>
                </a:solidFill>
                <a:latin typeface="Arial"/>
                <a:cs typeface="Arial"/>
              </a:rPr>
              <a:t>Case</a:t>
            </a:r>
            <a:r>
              <a:rPr sz="2900" spc="-17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9F81"/>
                </a:solidFill>
                <a:latin typeface="Arial"/>
                <a:cs typeface="Arial"/>
              </a:rPr>
              <a:t>status</a:t>
            </a:r>
            <a:r>
              <a:rPr sz="2900" spc="-17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9F81"/>
                </a:solidFill>
                <a:latin typeface="Arial"/>
                <a:cs typeface="Arial"/>
              </a:rPr>
              <a:t>of</a:t>
            </a:r>
            <a:r>
              <a:rPr sz="2900" spc="-165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spc="-395" dirty="0">
                <a:solidFill>
                  <a:srgbClr val="FF9F81"/>
                </a:solidFill>
                <a:latin typeface="Arial"/>
                <a:cs typeface="Arial"/>
              </a:rPr>
              <a:t>H1B</a:t>
            </a:r>
            <a:r>
              <a:rPr sz="2900" spc="-17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FF9F81"/>
                </a:solidFill>
                <a:latin typeface="Arial"/>
                <a:cs typeface="Arial"/>
              </a:rPr>
              <a:t>visa's</a:t>
            </a:r>
            <a:endParaRPr sz="2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63187" y="1237298"/>
            <a:ext cx="5086350" cy="2595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900" spc="-10" dirty="0">
                <a:solidFill>
                  <a:srgbClr val="173163"/>
                </a:solidFill>
                <a:latin typeface="Arial"/>
                <a:cs typeface="Arial"/>
              </a:rPr>
              <a:t>Script:</a:t>
            </a:r>
            <a:endParaRPr sz="2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900">
              <a:latin typeface="Arial"/>
              <a:cs typeface="Arial"/>
            </a:endParaRPr>
          </a:p>
          <a:p>
            <a:pPr marL="12700" marR="5080">
              <a:lnSpc>
                <a:spcPct val="110300"/>
              </a:lnSpc>
            </a:pPr>
            <a:r>
              <a:rPr sz="2550" spc="-320" dirty="0">
                <a:solidFill>
                  <a:srgbClr val="173163"/>
                </a:solidFill>
                <a:latin typeface="Arial"/>
                <a:cs typeface="Arial"/>
              </a:rPr>
              <a:t>SELECT</a:t>
            </a:r>
            <a:r>
              <a:rPr sz="2550" spc="-165" dirty="0">
                <a:solidFill>
                  <a:srgbClr val="173163"/>
                </a:solidFill>
                <a:latin typeface="Arial"/>
                <a:cs typeface="Arial"/>
              </a:rPr>
              <a:t> </a:t>
            </a:r>
            <a:r>
              <a:rPr sz="2550" spc="-195" dirty="0">
                <a:solidFill>
                  <a:srgbClr val="173163"/>
                </a:solidFill>
                <a:latin typeface="Arial"/>
                <a:cs typeface="Arial"/>
              </a:rPr>
              <a:t>COUNT(*)</a:t>
            </a:r>
            <a:r>
              <a:rPr sz="2550" spc="-170" dirty="0">
                <a:solidFill>
                  <a:srgbClr val="173163"/>
                </a:solidFill>
                <a:latin typeface="Arial"/>
                <a:cs typeface="Arial"/>
              </a:rPr>
              <a:t> </a:t>
            </a:r>
            <a:r>
              <a:rPr sz="2550" spc="-229" dirty="0">
                <a:solidFill>
                  <a:srgbClr val="173163"/>
                </a:solidFill>
                <a:latin typeface="Arial"/>
                <a:cs typeface="Arial"/>
              </a:rPr>
              <a:t>AS</a:t>
            </a:r>
            <a:r>
              <a:rPr sz="2550" spc="-170" dirty="0">
                <a:solidFill>
                  <a:srgbClr val="173163"/>
                </a:solidFill>
                <a:latin typeface="Arial"/>
                <a:cs typeface="Arial"/>
              </a:rPr>
              <a:t> </a:t>
            </a:r>
            <a:r>
              <a:rPr sz="2550" spc="55" dirty="0">
                <a:solidFill>
                  <a:srgbClr val="173163"/>
                </a:solidFill>
                <a:latin typeface="Arial"/>
                <a:cs typeface="Arial"/>
              </a:rPr>
              <a:t>num_petitions </a:t>
            </a:r>
            <a:r>
              <a:rPr sz="2550" spc="-280" dirty="0">
                <a:solidFill>
                  <a:srgbClr val="173163"/>
                </a:solidFill>
                <a:latin typeface="Arial"/>
                <a:cs typeface="Arial"/>
              </a:rPr>
              <a:t>FROM</a:t>
            </a:r>
            <a:r>
              <a:rPr sz="2550" spc="-195" dirty="0">
                <a:solidFill>
                  <a:srgbClr val="173163"/>
                </a:solidFill>
                <a:latin typeface="Arial"/>
                <a:cs typeface="Arial"/>
              </a:rPr>
              <a:t> </a:t>
            </a:r>
            <a:r>
              <a:rPr sz="2550" spc="-10" dirty="0">
                <a:solidFill>
                  <a:srgbClr val="173163"/>
                </a:solidFill>
                <a:latin typeface="Arial"/>
                <a:cs typeface="Arial"/>
              </a:rPr>
              <a:t>h1b.sampledb_data</a:t>
            </a:r>
            <a:endParaRPr sz="2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2550" spc="-355" dirty="0">
                <a:solidFill>
                  <a:srgbClr val="173163"/>
                </a:solidFill>
                <a:latin typeface="Arial"/>
                <a:cs typeface="Arial"/>
              </a:rPr>
              <a:t>GROUP</a:t>
            </a:r>
            <a:r>
              <a:rPr sz="2550" spc="-185" dirty="0">
                <a:solidFill>
                  <a:srgbClr val="173163"/>
                </a:solidFill>
                <a:latin typeface="Arial"/>
                <a:cs typeface="Arial"/>
              </a:rPr>
              <a:t> </a:t>
            </a:r>
            <a:r>
              <a:rPr sz="2550" spc="-254" dirty="0">
                <a:solidFill>
                  <a:srgbClr val="173163"/>
                </a:solidFill>
                <a:latin typeface="Arial"/>
                <a:cs typeface="Arial"/>
              </a:rPr>
              <a:t>BY</a:t>
            </a:r>
            <a:r>
              <a:rPr sz="2550" spc="-190" dirty="0">
                <a:solidFill>
                  <a:srgbClr val="173163"/>
                </a:solidFill>
                <a:latin typeface="Arial"/>
                <a:cs typeface="Arial"/>
              </a:rPr>
              <a:t> </a:t>
            </a:r>
            <a:r>
              <a:rPr sz="2550" spc="-10" dirty="0">
                <a:solidFill>
                  <a:srgbClr val="173163"/>
                </a:solidFill>
                <a:latin typeface="Arial"/>
                <a:cs typeface="Arial"/>
              </a:rPr>
              <a:t>case_status,filing_year;</a:t>
            </a:r>
            <a:endParaRPr sz="255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84665" y="4392686"/>
            <a:ext cx="9001140" cy="494349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6799" y="86078"/>
            <a:ext cx="14306549" cy="1020092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76102" rIns="0" bIns="0" rtlCol="0">
            <a:spAutoFit/>
          </a:bodyPr>
          <a:lstStyle/>
          <a:p>
            <a:pPr marL="281305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Conclusions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8963" y="2344042"/>
            <a:ext cx="16111855" cy="4721225"/>
          </a:xfrm>
          <a:prstGeom prst="rect">
            <a:avLst/>
          </a:prstGeom>
        </p:spPr>
        <p:txBody>
          <a:bodyPr vert="horz" wrap="square" lIns="0" tIns="217804" rIns="0" bIns="0" rtlCol="0">
            <a:spAutoFit/>
          </a:bodyPr>
          <a:lstStyle/>
          <a:p>
            <a:pPr marL="445770" indent="-433705">
              <a:lnSpc>
                <a:spcPct val="100000"/>
              </a:lnSpc>
              <a:spcBef>
                <a:spcPts val="1714"/>
              </a:spcBef>
              <a:buClr>
                <a:srgbClr val="245E38"/>
              </a:buClr>
              <a:buAutoNum type="arabicPeriod"/>
              <a:tabLst>
                <a:tab pos="445770" algn="l"/>
                <a:tab pos="446405" algn="l"/>
              </a:tabLst>
            </a:pPr>
            <a:r>
              <a:rPr sz="2900" spc="-200" dirty="0">
                <a:solidFill>
                  <a:srgbClr val="CD4821"/>
                </a:solidFill>
                <a:latin typeface="Arial"/>
                <a:cs typeface="Arial"/>
              </a:rPr>
              <a:t>The</a:t>
            </a:r>
            <a:r>
              <a:rPr sz="2900" spc="-17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114" dirty="0">
                <a:solidFill>
                  <a:srgbClr val="CD4821"/>
                </a:solidFill>
                <a:latin typeface="Arial"/>
                <a:cs typeface="Arial"/>
              </a:rPr>
              <a:t>year</a:t>
            </a:r>
            <a:r>
              <a:rPr sz="2900" spc="-16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80" dirty="0">
                <a:solidFill>
                  <a:srgbClr val="CD4821"/>
                </a:solidFill>
                <a:latin typeface="Arial"/>
                <a:cs typeface="Arial"/>
              </a:rPr>
              <a:t>with</a:t>
            </a:r>
            <a:r>
              <a:rPr sz="2900" spc="-17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CD4821"/>
                </a:solidFill>
                <a:latin typeface="Arial"/>
                <a:cs typeface="Arial"/>
              </a:rPr>
              <a:t>the</a:t>
            </a:r>
            <a:r>
              <a:rPr sz="2900" spc="-16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CD4821"/>
                </a:solidFill>
                <a:latin typeface="Arial"/>
                <a:cs typeface="Arial"/>
              </a:rPr>
              <a:t>highest</a:t>
            </a:r>
            <a:r>
              <a:rPr sz="2900" spc="-17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20" dirty="0">
                <a:solidFill>
                  <a:srgbClr val="CD4821"/>
                </a:solidFill>
                <a:latin typeface="Arial"/>
                <a:cs typeface="Arial"/>
              </a:rPr>
              <a:t>number</a:t>
            </a:r>
            <a:r>
              <a:rPr sz="2900" spc="-16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CD4821"/>
                </a:solidFill>
                <a:latin typeface="Arial"/>
                <a:cs typeface="Arial"/>
              </a:rPr>
              <a:t>of</a:t>
            </a:r>
            <a:r>
              <a:rPr sz="2900" spc="-17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CD4821"/>
                </a:solidFill>
                <a:latin typeface="Arial"/>
                <a:cs typeface="Arial"/>
              </a:rPr>
              <a:t>filed</a:t>
            </a:r>
            <a:r>
              <a:rPr sz="2900" spc="-16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395" dirty="0">
                <a:solidFill>
                  <a:srgbClr val="CD4821"/>
                </a:solidFill>
                <a:latin typeface="Arial"/>
                <a:cs typeface="Arial"/>
              </a:rPr>
              <a:t>H1B</a:t>
            </a:r>
            <a:r>
              <a:rPr sz="2900" spc="-17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25" dirty="0">
                <a:solidFill>
                  <a:srgbClr val="CD4821"/>
                </a:solidFill>
                <a:latin typeface="Arial"/>
                <a:cs typeface="Arial"/>
              </a:rPr>
              <a:t>visa</a:t>
            </a:r>
            <a:r>
              <a:rPr sz="2900" spc="-16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CD4821"/>
                </a:solidFill>
                <a:latin typeface="Arial"/>
                <a:cs typeface="Arial"/>
              </a:rPr>
              <a:t>petitions</a:t>
            </a:r>
            <a:r>
              <a:rPr sz="2900" spc="-17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90" dirty="0">
                <a:solidFill>
                  <a:srgbClr val="CD4821"/>
                </a:solidFill>
                <a:latin typeface="Arial"/>
                <a:cs typeface="Arial"/>
              </a:rPr>
              <a:t>was</a:t>
            </a:r>
            <a:r>
              <a:rPr sz="2900" spc="-16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CD4821"/>
                </a:solidFill>
                <a:latin typeface="Arial"/>
                <a:cs typeface="Arial"/>
              </a:rPr>
              <a:t>2013.</a:t>
            </a:r>
            <a:endParaRPr sz="2900">
              <a:latin typeface="Arial"/>
              <a:cs typeface="Arial"/>
            </a:endParaRPr>
          </a:p>
          <a:p>
            <a:pPr marL="445770" marR="5080" indent="-433705">
              <a:lnSpc>
                <a:spcPct val="109900"/>
              </a:lnSpc>
              <a:spcBef>
                <a:spcPts val="1275"/>
              </a:spcBef>
              <a:buClr>
                <a:srgbClr val="245E38"/>
              </a:buClr>
              <a:buAutoNum type="arabicPeriod"/>
              <a:tabLst>
                <a:tab pos="445770" algn="l"/>
                <a:tab pos="446405" algn="l"/>
              </a:tabLst>
            </a:pPr>
            <a:r>
              <a:rPr sz="2900" spc="-130" dirty="0">
                <a:solidFill>
                  <a:srgbClr val="CD4821"/>
                </a:solidFill>
                <a:latin typeface="Arial"/>
                <a:cs typeface="Arial"/>
              </a:rPr>
              <a:t>Between</a:t>
            </a:r>
            <a:r>
              <a:rPr sz="2900" spc="-19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350" dirty="0">
                <a:solidFill>
                  <a:srgbClr val="CD4821"/>
                </a:solidFill>
                <a:latin typeface="Arial"/>
                <a:cs typeface="Arial"/>
              </a:rPr>
              <a:t>2011</a:t>
            </a:r>
            <a:r>
              <a:rPr sz="2900" spc="-19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30" dirty="0">
                <a:solidFill>
                  <a:srgbClr val="CD4821"/>
                </a:solidFill>
                <a:latin typeface="Arial"/>
                <a:cs typeface="Arial"/>
              </a:rPr>
              <a:t>and</a:t>
            </a:r>
            <a:r>
              <a:rPr sz="2900" spc="-19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185" dirty="0">
                <a:solidFill>
                  <a:srgbClr val="CD4821"/>
                </a:solidFill>
                <a:latin typeface="Arial"/>
                <a:cs typeface="Arial"/>
              </a:rPr>
              <a:t>2016,</a:t>
            </a:r>
            <a:r>
              <a:rPr sz="2900" spc="-19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225" dirty="0">
                <a:solidFill>
                  <a:srgbClr val="CD4821"/>
                </a:solidFill>
                <a:latin typeface="Arial"/>
                <a:cs typeface="Arial"/>
              </a:rPr>
              <a:t>87.2%</a:t>
            </a:r>
            <a:r>
              <a:rPr sz="2900" spc="-19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CD4821"/>
                </a:solidFill>
                <a:latin typeface="Arial"/>
                <a:cs typeface="Arial"/>
              </a:rPr>
              <a:t>of</a:t>
            </a:r>
            <a:r>
              <a:rPr sz="2900" spc="-19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395" dirty="0">
                <a:solidFill>
                  <a:srgbClr val="CD4821"/>
                </a:solidFill>
                <a:latin typeface="Arial"/>
                <a:cs typeface="Arial"/>
              </a:rPr>
              <a:t>H1B</a:t>
            </a:r>
            <a:r>
              <a:rPr sz="2900" spc="-18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CD4821"/>
                </a:solidFill>
                <a:latin typeface="Arial"/>
                <a:cs typeface="Arial"/>
              </a:rPr>
              <a:t>petitions</a:t>
            </a:r>
            <a:r>
              <a:rPr sz="2900" spc="-19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140" dirty="0">
                <a:solidFill>
                  <a:srgbClr val="CD4821"/>
                </a:solidFill>
                <a:latin typeface="Arial"/>
                <a:cs typeface="Arial"/>
              </a:rPr>
              <a:t>were</a:t>
            </a:r>
            <a:r>
              <a:rPr sz="2900" spc="-19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95" dirty="0">
                <a:solidFill>
                  <a:srgbClr val="CD4821"/>
                </a:solidFill>
                <a:latin typeface="Arial"/>
                <a:cs typeface="Arial"/>
              </a:rPr>
              <a:t>approved,</a:t>
            </a:r>
            <a:r>
              <a:rPr sz="2900" spc="-19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CD4821"/>
                </a:solidFill>
                <a:latin typeface="Arial"/>
                <a:cs typeface="Arial"/>
              </a:rPr>
              <a:t>while</a:t>
            </a:r>
            <a:r>
              <a:rPr sz="2900" spc="-19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405" dirty="0">
                <a:solidFill>
                  <a:srgbClr val="CD4821"/>
                </a:solidFill>
                <a:latin typeface="Arial"/>
                <a:cs typeface="Arial"/>
              </a:rPr>
              <a:t>1.5%</a:t>
            </a:r>
            <a:r>
              <a:rPr sz="2900" spc="-19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140" dirty="0">
                <a:solidFill>
                  <a:srgbClr val="CD4821"/>
                </a:solidFill>
                <a:latin typeface="Arial"/>
                <a:cs typeface="Arial"/>
              </a:rPr>
              <a:t>were</a:t>
            </a:r>
            <a:r>
              <a:rPr sz="2900" spc="-19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45" dirty="0">
                <a:solidFill>
                  <a:srgbClr val="CD4821"/>
                </a:solidFill>
                <a:latin typeface="Arial"/>
                <a:cs typeface="Arial"/>
              </a:rPr>
              <a:t>rejected</a:t>
            </a:r>
            <a:r>
              <a:rPr sz="2900" spc="-18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30" dirty="0">
                <a:solidFill>
                  <a:srgbClr val="CD4821"/>
                </a:solidFill>
                <a:latin typeface="Arial"/>
                <a:cs typeface="Arial"/>
              </a:rPr>
              <a:t>and</a:t>
            </a:r>
            <a:r>
              <a:rPr sz="2900" spc="-19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220" dirty="0">
                <a:solidFill>
                  <a:srgbClr val="CD4821"/>
                </a:solidFill>
                <a:latin typeface="Arial"/>
                <a:cs typeface="Arial"/>
              </a:rPr>
              <a:t>3.4%</a:t>
            </a:r>
            <a:r>
              <a:rPr sz="2900" spc="-19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20" dirty="0">
                <a:solidFill>
                  <a:srgbClr val="CD4821"/>
                </a:solidFill>
                <a:latin typeface="Arial"/>
                <a:cs typeface="Arial"/>
              </a:rPr>
              <a:t>were </a:t>
            </a:r>
            <a:r>
              <a:rPr sz="2900" spc="-10" dirty="0">
                <a:solidFill>
                  <a:srgbClr val="CD4821"/>
                </a:solidFill>
                <a:latin typeface="Arial"/>
                <a:cs typeface="Arial"/>
              </a:rPr>
              <a:t>withdrawn.</a:t>
            </a:r>
            <a:endParaRPr sz="2900">
              <a:latin typeface="Arial"/>
              <a:cs typeface="Arial"/>
            </a:endParaRPr>
          </a:p>
          <a:p>
            <a:pPr marL="445770" indent="-433705">
              <a:lnSpc>
                <a:spcPct val="100000"/>
              </a:lnSpc>
              <a:spcBef>
                <a:spcPts val="1620"/>
              </a:spcBef>
              <a:buClr>
                <a:srgbClr val="245E38"/>
              </a:buClr>
              <a:buAutoNum type="arabicPeriod"/>
              <a:tabLst>
                <a:tab pos="445770" algn="l"/>
                <a:tab pos="446405" algn="l"/>
              </a:tabLst>
            </a:pPr>
            <a:r>
              <a:rPr sz="2900" spc="-195" dirty="0">
                <a:solidFill>
                  <a:srgbClr val="CD4821"/>
                </a:solidFill>
                <a:latin typeface="Arial"/>
                <a:cs typeface="Arial"/>
              </a:rPr>
              <a:t>Over</a:t>
            </a:r>
            <a:r>
              <a:rPr sz="2900" spc="-16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204" dirty="0">
                <a:solidFill>
                  <a:srgbClr val="CD4821"/>
                </a:solidFill>
                <a:latin typeface="Arial"/>
                <a:cs typeface="Arial"/>
              </a:rPr>
              <a:t>50%</a:t>
            </a:r>
            <a:r>
              <a:rPr sz="2900" spc="-15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CD4821"/>
                </a:solidFill>
                <a:latin typeface="Arial"/>
                <a:cs typeface="Arial"/>
              </a:rPr>
              <a:t>of</a:t>
            </a:r>
            <a:r>
              <a:rPr sz="2900" spc="-16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395" dirty="0">
                <a:solidFill>
                  <a:srgbClr val="CD4821"/>
                </a:solidFill>
                <a:latin typeface="Arial"/>
                <a:cs typeface="Arial"/>
              </a:rPr>
              <a:t>H1B</a:t>
            </a:r>
            <a:r>
              <a:rPr sz="2900" spc="-15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25" dirty="0">
                <a:solidFill>
                  <a:srgbClr val="CD4821"/>
                </a:solidFill>
                <a:latin typeface="Arial"/>
                <a:cs typeface="Arial"/>
              </a:rPr>
              <a:t>visa</a:t>
            </a:r>
            <a:r>
              <a:rPr sz="2900" spc="-16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CD4821"/>
                </a:solidFill>
                <a:latin typeface="Arial"/>
                <a:cs typeface="Arial"/>
              </a:rPr>
              <a:t>petitions</a:t>
            </a:r>
            <a:r>
              <a:rPr sz="2900" spc="-15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95" dirty="0">
                <a:solidFill>
                  <a:srgbClr val="CD4821"/>
                </a:solidFill>
                <a:latin typeface="Arial"/>
                <a:cs typeface="Arial"/>
              </a:rPr>
              <a:t>are</a:t>
            </a:r>
            <a:r>
              <a:rPr sz="2900" spc="-16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CD4821"/>
                </a:solidFill>
                <a:latin typeface="Arial"/>
                <a:cs typeface="Arial"/>
              </a:rPr>
              <a:t>filed</a:t>
            </a:r>
            <a:r>
              <a:rPr sz="2900" spc="-15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CD4821"/>
                </a:solidFill>
                <a:latin typeface="Arial"/>
                <a:cs typeface="Arial"/>
              </a:rPr>
              <a:t>for</a:t>
            </a:r>
            <a:r>
              <a:rPr sz="2900" spc="-16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70" dirty="0">
                <a:solidFill>
                  <a:srgbClr val="CD4821"/>
                </a:solidFill>
                <a:latin typeface="Arial"/>
                <a:cs typeface="Arial"/>
              </a:rPr>
              <a:t>full-time</a:t>
            </a:r>
            <a:r>
              <a:rPr sz="2900" spc="-15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CD4821"/>
                </a:solidFill>
                <a:latin typeface="Arial"/>
                <a:cs typeface="Arial"/>
              </a:rPr>
              <a:t>job</a:t>
            </a:r>
            <a:r>
              <a:rPr sz="2900" spc="-16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CD4821"/>
                </a:solidFill>
                <a:latin typeface="Arial"/>
                <a:cs typeface="Arial"/>
              </a:rPr>
              <a:t>positions.</a:t>
            </a:r>
            <a:endParaRPr sz="2900">
              <a:latin typeface="Arial"/>
              <a:cs typeface="Arial"/>
            </a:endParaRPr>
          </a:p>
          <a:p>
            <a:pPr marL="445770" marR="703580" indent="-433705">
              <a:lnSpc>
                <a:spcPct val="107800"/>
              </a:lnSpc>
              <a:spcBef>
                <a:spcPts val="1425"/>
              </a:spcBef>
              <a:buClr>
                <a:srgbClr val="245E38"/>
              </a:buClr>
              <a:buAutoNum type="arabicPeriod"/>
              <a:tabLst>
                <a:tab pos="445770" algn="l"/>
                <a:tab pos="446405" algn="l"/>
              </a:tabLst>
            </a:pPr>
            <a:r>
              <a:rPr sz="2900" spc="-200" dirty="0">
                <a:solidFill>
                  <a:srgbClr val="CD4821"/>
                </a:solidFill>
                <a:latin typeface="Arial"/>
                <a:cs typeface="Arial"/>
              </a:rPr>
              <a:t>The</a:t>
            </a:r>
            <a:r>
              <a:rPr sz="2900" spc="-17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45" dirty="0">
                <a:solidFill>
                  <a:srgbClr val="CD4821"/>
                </a:solidFill>
                <a:latin typeface="Arial"/>
                <a:cs typeface="Arial"/>
              </a:rPr>
              <a:t>region</a:t>
            </a:r>
            <a:r>
              <a:rPr sz="2900" spc="-17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80" dirty="0">
                <a:solidFill>
                  <a:srgbClr val="CD4821"/>
                </a:solidFill>
                <a:latin typeface="Arial"/>
                <a:cs typeface="Arial"/>
              </a:rPr>
              <a:t>with</a:t>
            </a:r>
            <a:r>
              <a:rPr sz="2900" spc="-17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CD4821"/>
                </a:solidFill>
                <a:latin typeface="Arial"/>
                <a:cs typeface="Arial"/>
              </a:rPr>
              <a:t>the</a:t>
            </a:r>
            <a:r>
              <a:rPr sz="2900" spc="-16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CD4821"/>
                </a:solidFill>
                <a:latin typeface="Arial"/>
                <a:cs typeface="Arial"/>
              </a:rPr>
              <a:t>highest</a:t>
            </a:r>
            <a:r>
              <a:rPr sz="2900" spc="-17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20" dirty="0">
                <a:solidFill>
                  <a:srgbClr val="CD4821"/>
                </a:solidFill>
                <a:latin typeface="Arial"/>
                <a:cs typeface="Arial"/>
              </a:rPr>
              <a:t>number</a:t>
            </a:r>
            <a:r>
              <a:rPr sz="2900" spc="-17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CD4821"/>
                </a:solidFill>
                <a:latin typeface="Arial"/>
                <a:cs typeface="Arial"/>
              </a:rPr>
              <a:t>of</a:t>
            </a:r>
            <a:r>
              <a:rPr sz="2900" spc="-17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CD4821"/>
                </a:solidFill>
                <a:latin typeface="Arial"/>
                <a:cs typeface="Arial"/>
              </a:rPr>
              <a:t>filed</a:t>
            </a:r>
            <a:r>
              <a:rPr sz="2900" spc="-16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395" dirty="0">
                <a:solidFill>
                  <a:srgbClr val="CD4821"/>
                </a:solidFill>
                <a:latin typeface="Arial"/>
                <a:cs typeface="Arial"/>
              </a:rPr>
              <a:t>H1B</a:t>
            </a:r>
            <a:r>
              <a:rPr sz="2900" spc="-17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CD4821"/>
                </a:solidFill>
                <a:latin typeface="Arial"/>
                <a:cs typeface="Arial"/>
              </a:rPr>
              <a:t>petitions</a:t>
            </a:r>
            <a:r>
              <a:rPr sz="2900" spc="-17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90" dirty="0">
                <a:solidFill>
                  <a:srgbClr val="CD4821"/>
                </a:solidFill>
                <a:latin typeface="Arial"/>
                <a:cs typeface="Arial"/>
              </a:rPr>
              <a:t>was</a:t>
            </a:r>
            <a:r>
              <a:rPr sz="2900" spc="-17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35" dirty="0">
                <a:solidFill>
                  <a:srgbClr val="CD4821"/>
                </a:solidFill>
                <a:latin typeface="Arial"/>
                <a:cs typeface="Arial"/>
              </a:rPr>
              <a:t>California,</a:t>
            </a:r>
            <a:r>
              <a:rPr sz="2900" spc="-16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40" dirty="0">
                <a:solidFill>
                  <a:srgbClr val="CD4821"/>
                </a:solidFill>
                <a:latin typeface="Arial"/>
                <a:cs typeface="Arial"/>
              </a:rPr>
              <a:t>followed</a:t>
            </a:r>
            <a:r>
              <a:rPr sz="2900" spc="-17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70" dirty="0">
                <a:solidFill>
                  <a:srgbClr val="CD4821"/>
                </a:solidFill>
                <a:latin typeface="Arial"/>
                <a:cs typeface="Arial"/>
              </a:rPr>
              <a:t>by</a:t>
            </a:r>
            <a:r>
              <a:rPr sz="2900" spc="-17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60" dirty="0">
                <a:solidFill>
                  <a:srgbClr val="CD4821"/>
                </a:solidFill>
                <a:latin typeface="Arial"/>
                <a:cs typeface="Arial"/>
              </a:rPr>
              <a:t>Houston</a:t>
            </a:r>
            <a:r>
              <a:rPr sz="2900" spc="-17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95" dirty="0">
                <a:solidFill>
                  <a:srgbClr val="CD4821"/>
                </a:solidFill>
                <a:latin typeface="Arial"/>
                <a:cs typeface="Arial"/>
              </a:rPr>
              <a:t>in </a:t>
            </a:r>
            <a:r>
              <a:rPr sz="2900" spc="-60" dirty="0">
                <a:solidFill>
                  <a:srgbClr val="CD4821"/>
                </a:solidFill>
                <a:latin typeface="Arial"/>
                <a:cs typeface="Arial"/>
              </a:rPr>
              <a:t>Texas.</a:t>
            </a:r>
            <a:endParaRPr sz="2900">
              <a:latin typeface="Arial"/>
              <a:cs typeface="Arial"/>
            </a:endParaRPr>
          </a:p>
          <a:p>
            <a:pPr marL="445770" marR="19685" indent="-433705">
              <a:lnSpc>
                <a:spcPct val="109900"/>
              </a:lnSpc>
              <a:spcBef>
                <a:spcPts val="1275"/>
              </a:spcBef>
              <a:buClr>
                <a:srgbClr val="245E38"/>
              </a:buClr>
              <a:buAutoNum type="arabicPeriod"/>
              <a:tabLst>
                <a:tab pos="445770" algn="l"/>
                <a:tab pos="446405" algn="l"/>
              </a:tabLst>
            </a:pPr>
            <a:r>
              <a:rPr sz="2900" spc="-80" dirty="0">
                <a:solidFill>
                  <a:srgbClr val="CD4821"/>
                </a:solidFill>
                <a:latin typeface="Arial"/>
                <a:cs typeface="Arial"/>
              </a:rPr>
              <a:t>Out</a:t>
            </a:r>
            <a:r>
              <a:rPr sz="2900" spc="-19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CD4821"/>
                </a:solidFill>
                <a:latin typeface="Arial"/>
                <a:cs typeface="Arial"/>
              </a:rPr>
              <a:t>of</a:t>
            </a:r>
            <a:r>
              <a:rPr sz="2900" spc="-18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60" dirty="0">
                <a:solidFill>
                  <a:srgbClr val="CD4821"/>
                </a:solidFill>
                <a:latin typeface="Arial"/>
                <a:cs typeface="Arial"/>
              </a:rPr>
              <a:t>all</a:t>
            </a:r>
            <a:r>
              <a:rPr sz="2900" spc="-18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CD4821"/>
                </a:solidFill>
                <a:latin typeface="Arial"/>
                <a:cs typeface="Arial"/>
              </a:rPr>
              <a:t>the</a:t>
            </a:r>
            <a:r>
              <a:rPr sz="2900" spc="-19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75" dirty="0">
                <a:solidFill>
                  <a:srgbClr val="CD4821"/>
                </a:solidFill>
                <a:latin typeface="Arial"/>
                <a:cs typeface="Arial"/>
              </a:rPr>
              <a:t>employers</a:t>
            </a:r>
            <a:r>
              <a:rPr sz="2900" spc="-18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75" dirty="0">
                <a:solidFill>
                  <a:srgbClr val="CD4821"/>
                </a:solidFill>
                <a:latin typeface="Arial"/>
                <a:cs typeface="Arial"/>
              </a:rPr>
              <a:t>considered,</a:t>
            </a:r>
            <a:r>
              <a:rPr sz="2900" spc="-18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60" dirty="0">
                <a:solidFill>
                  <a:srgbClr val="CD4821"/>
                </a:solidFill>
                <a:latin typeface="Arial"/>
                <a:cs typeface="Arial"/>
              </a:rPr>
              <a:t>Infosys</a:t>
            </a:r>
            <a:r>
              <a:rPr sz="2900" spc="-18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40" dirty="0">
                <a:solidFill>
                  <a:srgbClr val="CD4821"/>
                </a:solidFill>
                <a:latin typeface="Arial"/>
                <a:cs typeface="Arial"/>
              </a:rPr>
              <a:t>stood</a:t>
            </a:r>
            <a:r>
              <a:rPr sz="2900" spc="-19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CD4821"/>
                </a:solidFill>
                <a:latin typeface="Arial"/>
                <a:cs typeface="Arial"/>
              </a:rPr>
              <a:t>out</a:t>
            </a:r>
            <a:r>
              <a:rPr sz="2900" spc="-18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75" dirty="0">
                <a:solidFill>
                  <a:srgbClr val="CD4821"/>
                </a:solidFill>
                <a:latin typeface="Arial"/>
                <a:cs typeface="Arial"/>
              </a:rPr>
              <a:t>as</a:t>
            </a:r>
            <a:r>
              <a:rPr sz="2900" spc="-18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CD4821"/>
                </a:solidFill>
                <a:latin typeface="Arial"/>
                <a:cs typeface="Arial"/>
              </a:rPr>
              <a:t>the</a:t>
            </a:r>
            <a:r>
              <a:rPr sz="2900" spc="-18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60" dirty="0">
                <a:solidFill>
                  <a:srgbClr val="CD4821"/>
                </a:solidFill>
                <a:latin typeface="Arial"/>
                <a:cs typeface="Arial"/>
              </a:rPr>
              <a:t>company</a:t>
            </a:r>
            <a:r>
              <a:rPr sz="2900" spc="-19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90" dirty="0">
                <a:solidFill>
                  <a:srgbClr val="CD4821"/>
                </a:solidFill>
                <a:latin typeface="Arial"/>
                <a:cs typeface="Arial"/>
              </a:rPr>
              <a:t>that</a:t>
            </a:r>
            <a:r>
              <a:rPr sz="2900" spc="-18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CD4821"/>
                </a:solidFill>
                <a:latin typeface="Arial"/>
                <a:cs typeface="Arial"/>
              </a:rPr>
              <a:t>filed</a:t>
            </a:r>
            <a:r>
              <a:rPr sz="2900" spc="-18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CD4821"/>
                </a:solidFill>
                <a:latin typeface="Arial"/>
                <a:cs typeface="Arial"/>
              </a:rPr>
              <a:t>the</a:t>
            </a:r>
            <a:r>
              <a:rPr sz="2900" spc="-18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CD4821"/>
                </a:solidFill>
                <a:latin typeface="Arial"/>
                <a:cs typeface="Arial"/>
              </a:rPr>
              <a:t>highest</a:t>
            </a:r>
            <a:r>
              <a:rPr sz="2900" spc="-19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CD4821"/>
                </a:solidFill>
                <a:latin typeface="Arial"/>
                <a:cs typeface="Arial"/>
              </a:rPr>
              <a:t>number </a:t>
            </a:r>
            <a:r>
              <a:rPr sz="2900" dirty="0">
                <a:solidFill>
                  <a:srgbClr val="CD4821"/>
                </a:solidFill>
                <a:latin typeface="Arial"/>
                <a:cs typeface="Arial"/>
              </a:rPr>
              <a:t>of</a:t>
            </a:r>
            <a:r>
              <a:rPr sz="2900" spc="-21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395" dirty="0">
                <a:solidFill>
                  <a:srgbClr val="CD4821"/>
                </a:solidFill>
                <a:latin typeface="Arial"/>
                <a:cs typeface="Arial"/>
              </a:rPr>
              <a:t>H1B</a:t>
            </a:r>
            <a:r>
              <a:rPr sz="2900" spc="-21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CD4821"/>
                </a:solidFill>
                <a:latin typeface="Arial"/>
                <a:cs typeface="Arial"/>
              </a:rPr>
              <a:t>petitions.</a:t>
            </a:r>
            <a:endParaRPr sz="2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A376C2A1-EE9D-E5CC-A47F-F6A423184B2F}"/>
              </a:ext>
            </a:extLst>
          </p:cNvPr>
          <p:cNvSpPr/>
          <p:nvPr/>
        </p:nvSpPr>
        <p:spPr>
          <a:xfrm>
            <a:off x="10783657" y="5560500"/>
            <a:ext cx="41148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F0A47402-66A2-1640-F1B3-118D91F211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" t="3994" r="-117" b="5214"/>
          <a:stretch/>
        </p:blipFill>
        <p:spPr>
          <a:xfrm>
            <a:off x="0" y="381000"/>
            <a:ext cx="18135600" cy="9525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3622" y="4257852"/>
            <a:ext cx="37338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20" dirty="0">
                <a:solidFill>
                  <a:srgbClr val="173163"/>
                </a:solidFill>
                <a:latin typeface="Times New Roman"/>
                <a:cs typeface="Times New Roman"/>
              </a:rPr>
              <a:t>Data</a:t>
            </a:r>
            <a:r>
              <a:rPr sz="6000" spc="-455" dirty="0">
                <a:solidFill>
                  <a:srgbClr val="173163"/>
                </a:solidFill>
                <a:latin typeface="Times New Roman"/>
                <a:cs typeface="Times New Roman"/>
              </a:rPr>
              <a:t> </a:t>
            </a:r>
            <a:r>
              <a:rPr sz="6000" spc="-10" dirty="0">
                <a:solidFill>
                  <a:srgbClr val="173163"/>
                </a:solidFill>
                <a:latin typeface="Times New Roman"/>
                <a:cs typeface="Times New Roman"/>
              </a:rPr>
              <a:t>Source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24418" y="6035195"/>
            <a:ext cx="8446135" cy="469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900" u="sng" dirty="0">
                <a:solidFill>
                  <a:srgbClr val="CD4821"/>
                </a:solidFill>
                <a:uFill>
                  <a:solidFill>
                    <a:srgbClr val="CD4821"/>
                  </a:solidFill>
                </a:uFill>
                <a:latin typeface="Arial"/>
                <a:cs typeface="Arial"/>
                <a:hlinkClick r:id="rId2"/>
              </a:rPr>
              <a:t>htt</a:t>
            </a:r>
            <a:r>
              <a:rPr sz="2900" dirty="0">
                <a:solidFill>
                  <a:srgbClr val="CD4821"/>
                </a:solidFill>
                <a:latin typeface="Arial"/>
                <a:cs typeface="Arial"/>
                <a:hlinkClick r:id="rId2"/>
              </a:rPr>
              <a:t>p</a:t>
            </a:r>
            <a:r>
              <a:rPr sz="2900" u="sng" dirty="0">
                <a:solidFill>
                  <a:srgbClr val="CD4821"/>
                </a:solidFill>
                <a:uFill>
                  <a:solidFill>
                    <a:srgbClr val="CD4821"/>
                  </a:solidFill>
                </a:uFill>
                <a:latin typeface="Arial"/>
                <a:cs typeface="Arial"/>
                <a:hlinkClick r:id="rId2"/>
              </a:rPr>
              <a:t>s://www.kaggle.com/datasets/nsharan/h-</a:t>
            </a:r>
            <a:r>
              <a:rPr sz="2900" u="sng" spc="-254" dirty="0">
                <a:solidFill>
                  <a:srgbClr val="CD4821"/>
                </a:solidFill>
                <a:uFill>
                  <a:solidFill>
                    <a:srgbClr val="CD4821"/>
                  </a:solidFill>
                </a:uFill>
                <a:latin typeface="Arial"/>
                <a:cs typeface="Arial"/>
                <a:hlinkClick r:id="rId2"/>
              </a:rPr>
              <a:t>1b-</a:t>
            </a:r>
            <a:r>
              <a:rPr sz="2900" u="sng" spc="-20" dirty="0">
                <a:solidFill>
                  <a:srgbClr val="CD4821"/>
                </a:solidFill>
                <a:uFill>
                  <a:solidFill>
                    <a:srgbClr val="CD4821"/>
                  </a:solidFill>
                </a:uFill>
                <a:latin typeface="Arial"/>
                <a:cs typeface="Arial"/>
                <a:hlinkClick r:id="rId2"/>
              </a:rPr>
              <a:t>visa</a:t>
            </a:r>
            <a:endParaRPr sz="2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91684" y="849908"/>
            <a:ext cx="655764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/>
              <a:t>Problem</a:t>
            </a:r>
            <a:r>
              <a:rPr sz="6000" spc="-340" dirty="0"/>
              <a:t> </a:t>
            </a:r>
            <a:r>
              <a:rPr sz="6000" spc="-10" dirty="0"/>
              <a:t>Description:</a:t>
            </a:r>
            <a:endParaRPr sz="6000"/>
          </a:p>
        </p:txBody>
      </p:sp>
      <p:sp>
        <p:nvSpPr>
          <p:cNvPr id="3" name="object 3"/>
          <p:cNvSpPr txBox="1"/>
          <p:nvPr/>
        </p:nvSpPr>
        <p:spPr>
          <a:xfrm>
            <a:off x="1440404" y="2914729"/>
            <a:ext cx="14770100" cy="434022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065" marR="5080" indent="-635" algn="ctr">
              <a:lnSpc>
                <a:spcPct val="108600"/>
              </a:lnSpc>
              <a:spcBef>
                <a:spcPts val="65"/>
              </a:spcBef>
            </a:pPr>
            <a:r>
              <a:rPr sz="2900" spc="-200" dirty="0">
                <a:solidFill>
                  <a:srgbClr val="CD4821"/>
                </a:solidFill>
                <a:latin typeface="Arial"/>
                <a:cs typeface="Arial"/>
              </a:rPr>
              <a:t>The </a:t>
            </a:r>
            <a:r>
              <a:rPr sz="2900" spc="-150" dirty="0">
                <a:solidFill>
                  <a:srgbClr val="CD4821"/>
                </a:solidFill>
                <a:latin typeface="Arial"/>
                <a:cs typeface="Arial"/>
              </a:rPr>
              <a:t>H-</a:t>
            </a:r>
            <a:r>
              <a:rPr sz="2900" spc="-455" dirty="0">
                <a:solidFill>
                  <a:srgbClr val="CD4821"/>
                </a:solidFill>
                <a:latin typeface="Arial"/>
                <a:cs typeface="Arial"/>
              </a:rPr>
              <a:t>1B</a:t>
            </a:r>
            <a:r>
              <a:rPr sz="2900" spc="-20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25" dirty="0">
                <a:solidFill>
                  <a:srgbClr val="CD4821"/>
                </a:solidFill>
                <a:latin typeface="Arial"/>
                <a:cs typeface="Arial"/>
              </a:rPr>
              <a:t>visa</a:t>
            </a:r>
            <a:r>
              <a:rPr sz="2900" spc="-19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30" dirty="0">
                <a:solidFill>
                  <a:srgbClr val="CD4821"/>
                </a:solidFill>
                <a:latin typeface="Arial"/>
                <a:cs typeface="Arial"/>
              </a:rPr>
              <a:t>program</a:t>
            </a:r>
            <a:r>
              <a:rPr sz="2900" spc="-20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75" dirty="0">
                <a:solidFill>
                  <a:srgbClr val="CD4821"/>
                </a:solidFill>
                <a:latin typeface="Arial"/>
                <a:cs typeface="Arial"/>
              </a:rPr>
              <a:t>is</a:t>
            </a:r>
            <a:r>
              <a:rPr sz="2900" spc="-19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55" dirty="0">
                <a:solidFill>
                  <a:srgbClr val="CD4821"/>
                </a:solidFill>
                <a:latin typeface="Arial"/>
                <a:cs typeface="Arial"/>
              </a:rPr>
              <a:t>a</a:t>
            </a:r>
            <a:r>
              <a:rPr sz="2900" spc="-20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75" dirty="0">
                <a:solidFill>
                  <a:srgbClr val="CD4821"/>
                </a:solidFill>
                <a:latin typeface="Arial"/>
                <a:cs typeface="Arial"/>
              </a:rPr>
              <a:t>category</a:t>
            </a:r>
            <a:r>
              <a:rPr sz="2900" spc="-19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CD4821"/>
                </a:solidFill>
                <a:latin typeface="Arial"/>
                <a:cs typeface="Arial"/>
              </a:rPr>
              <a:t>of</a:t>
            </a:r>
            <a:r>
              <a:rPr sz="2900" spc="-20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40" dirty="0">
                <a:solidFill>
                  <a:srgbClr val="CD4821"/>
                </a:solidFill>
                <a:latin typeface="Arial"/>
                <a:cs typeface="Arial"/>
              </a:rPr>
              <a:t>employment-</a:t>
            </a:r>
            <a:r>
              <a:rPr sz="2900" spc="-110" dirty="0">
                <a:solidFill>
                  <a:srgbClr val="CD4821"/>
                </a:solidFill>
                <a:latin typeface="Arial"/>
                <a:cs typeface="Arial"/>
              </a:rPr>
              <a:t>based,</a:t>
            </a:r>
            <a:r>
              <a:rPr sz="2900" spc="-20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45" dirty="0">
                <a:solidFill>
                  <a:srgbClr val="CD4821"/>
                </a:solidFill>
                <a:latin typeface="Arial"/>
                <a:cs typeface="Arial"/>
              </a:rPr>
              <a:t>non-</a:t>
            </a:r>
            <a:r>
              <a:rPr sz="2900" spc="70" dirty="0">
                <a:solidFill>
                  <a:srgbClr val="CD4821"/>
                </a:solidFill>
                <a:latin typeface="Arial"/>
                <a:cs typeface="Arial"/>
              </a:rPr>
              <a:t>immigrant</a:t>
            </a:r>
            <a:r>
              <a:rPr sz="2900" spc="-19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35" dirty="0">
                <a:solidFill>
                  <a:srgbClr val="CD4821"/>
                </a:solidFill>
                <a:latin typeface="Arial"/>
                <a:cs typeface="Arial"/>
              </a:rPr>
              <a:t>visas</a:t>
            </a:r>
            <a:r>
              <a:rPr sz="2900" spc="-20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90" dirty="0">
                <a:solidFill>
                  <a:srgbClr val="CD4821"/>
                </a:solidFill>
                <a:latin typeface="Arial"/>
                <a:cs typeface="Arial"/>
              </a:rPr>
              <a:t>that</a:t>
            </a:r>
            <a:r>
              <a:rPr sz="2900" spc="-19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25" dirty="0">
                <a:solidFill>
                  <a:srgbClr val="CD4821"/>
                </a:solidFill>
                <a:latin typeface="Arial"/>
                <a:cs typeface="Arial"/>
              </a:rPr>
              <a:t>allow</a:t>
            </a:r>
            <a:r>
              <a:rPr sz="2900" spc="-20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295" dirty="0">
                <a:solidFill>
                  <a:srgbClr val="CD4821"/>
                </a:solidFill>
                <a:latin typeface="Arial"/>
                <a:cs typeface="Arial"/>
              </a:rPr>
              <a:t>US </a:t>
            </a:r>
            <a:r>
              <a:rPr sz="2900" spc="-75" dirty="0">
                <a:solidFill>
                  <a:srgbClr val="CD4821"/>
                </a:solidFill>
                <a:latin typeface="Arial"/>
                <a:cs typeface="Arial"/>
              </a:rPr>
              <a:t>employers</a:t>
            </a:r>
            <a:r>
              <a:rPr sz="2900" spc="-20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50" dirty="0">
                <a:solidFill>
                  <a:srgbClr val="CD4821"/>
                </a:solidFill>
                <a:latin typeface="Arial"/>
                <a:cs typeface="Arial"/>
              </a:rPr>
              <a:t>to</a:t>
            </a:r>
            <a:r>
              <a:rPr sz="2900" spc="-19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CD4821"/>
                </a:solidFill>
                <a:latin typeface="Arial"/>
                <a:cs typeface="Arial"/>
              </a:rPr>
              <a:t>hire</a:t>
            </a:r>
            <a:r>
              <a:rPr sz="2900" spc="-20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20" dirty="0">
                <a:solidFill>
                  <a:srgbClr val="CD4821"/>
                </a:solidFill>
                <a:latin typeface="Arial"/>
                <a:cs typeface="Arial"/>
              </a:rPr>
              <a:t>foreign</a:t>
            </a:r>
            <a:r>
              <a:rPr sz="2900" spc="-19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65" dirty="0">
                <a:solidFill>
                  <a:srgbClr val="CD4821"/>
                </a:solidFill>
                <a:latin typeface="Arial"/>
                <a:cs typeface="Arial"/>
              </a:rPr>
              <a:t>workers</a:t>
            </a:r>
            <a:r>
              <a:rPr sz="2900" spc="-20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30" dirty="0">
                <a:solidFill>
                  <a:srgbClr val="CD4821"/>
                </a:solidFill>
                <a:latin typeface="Arial"/>
                <a:cs typeface="Arial"/>
              </a:rPr>
              <a:t>temporarily.</a:t>
            </a:r>
            <a:r>
              <a:rPr sz="2900" spc="-19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370" dirty="0">
                <a:solidFill>
                  <a:srgbClr val="CD4821"/>
                </a:solidFill>
                <a:latin typeface="Arial"/>
                <a:cs typeface="Arial"/>
              </a:rPr>
              <a:t>To</a:t>
            </a:r>
            <a:r>
              <a:rPr sz="2900" spc="-20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35" dirty="0">
                <a:solidFill>
                  <a:srgbClr val="CD4821"/>
                </a:solidFill>
                <a:latin typeface="Arial"/>
                <a:cs typeface="Arial"/>
              </a:rPr>
              <a:t>apply</a:t>
            </a:r>
            <a:r>
              <a:rPr sz="2900" spc="-19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CD4821"/>
                </a:solidFill>
                <a:latin typeface="Arial"/>
                <a:cs typeface="Arial"/>
              </a:rPr>
              <a:t>for</a:t>
            </a:r>
            <a:r>
              <a:rPr sz="2900" spc="-20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25" dirty="0">
                <a:solidFill>
                  <a:srgbClr val="CD4821"/>
                </a:solidFill>
                <a:latin typeface="Arial"/>
                <a:cs typeface="Arial"/>
              </a:rPr>
              <a:t>an</a:t>
            </a:r>
            <a:r>
              <a:rPr sz="2900" spc="-19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150" dirty="0">
                <a:solidFill>
                  <a:srgbClr val="CD4821"/>
                </a:solidFill>
                <a:latin typeface="Arial"/>
                <a:cs typeface="Arial"/>
              </a:rPr>
              <a:t>H-</a:t>
            </a:r>
            <a:r>
              <a:rPr sz="2900" spc="-455" dirty="0">
                <a:solidFill>
                  <a:srgbClr val="CD4821"/>
                </a:solidFill>
                <a:latin typeface="Arial"/>
                <a:cs typeface="Arial"/>
              </a:rPr>
              <a:t>1B</a:t>
            </a:r>
            <a:r>
              <a:rPr sz="2900" spc="-19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55" dirty="0">
                <a:solidFill>
                  <a:srgbClr val="CD4821"/>
                </a:solidFill>
                <a:latin typeface="Arial"/>
                <a:cs typeface="Arial"/>
              </a:rPr>
              <a:t>visa,</a:t>
            </a:r>
            <a:r>
              <a:rPr sz="2900" spc="-20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55" dirty="0">
                <a:solidFill>
                  <a:srgbClr val="CD4821"/>
                </a:solidFill>
                <a:latin typeface="Arial"/>
                <a:cs typeface="Arial"/>
              </a:rPr>
              <a:t>a</a:t>
            </a:r>
            <a:r>
              <a:rPr sz="2900" spc="-19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270" dirty="0">
                <a:solidFill>
                  <a:srgbClr val="CD4821"/>
                </a:solidFill>
                <a:latin typeface="Arial"/>
                <a:cs typeface="Arial"/>
              </a:rPr>
              <a:t>US</a:t>
            </a:r>
            <a:r>
              <a:rPr sz="2900" spc="-20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75" dirty="0">
                <a:solidFill>
                  <a:srgbClr val="CD4821"/>
                </a:solidFill>
                <a:latin typeface="Arial"/>
                <a:cs typeface="Arial"/>
              </a:rPr>
              <a:t>employer</a:t>
            </a:r>
            <a:r>
              <a:rPr sz="2900" spc="-19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45" dirty="0">
                <a:solidFill>
                  <a:srgbClr val="CD4821"/>
                </a:solidFill>
                <a:latin typeface="Arial"/>
                <a:cs typeface="Arial"/>
              </a:rPr>
              <a:t>must </a:t>
            </a:r>
            <a:r>
              <a:rPr sz="2900" spc="-20" dirty="0">
                <a:solidFill>
                  <a:srgbClr val="CD4821"/>
                </a:solidFill>
                <a:latin typeface="Arial"/>
                <a:cs typeface="Arial"/>
              </a:rPr>
              <a:t>offer</a:t>
            </a:r>
            <a:r>
              <a:rPr sz="2900" spc="-20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55" dirty="0">
                <a:solidFill>
                  <a:srgbClr val="CD4821"/>
                </a:solidFill>
                <a:latin typeface="Arial"/>
                <a:cs typeface="Arial"/>
              </a:rPr>
              <a:t>a</a:t>
            </a:r>
            <a:r>
              <a:rPr sz="2900" spc="-19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CD4821"/>
                </a:solidFill>
                <a:latin typeface="Arial"/>
                <a:cs typeface="Arial"/>
              </a:rPr>
              <a:t>job</a:t>
            </a:r>
            <a:r>
              <a:rPr sz="2900" spc="-19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50" dirty="0">
                <a:solidFill>
                  <a:srgbClr val="CD4821"/>
                </a:solidFill>
                <a:latin typeface="Arial"/>
                <a:cs typeface="Arial"/>
              </a:rPr>
              <a:t>to</a:t>
            </a:r>
            <a:r>
              <a:rPr sz="2900" spc="-19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55" dirty="0">
                <a:solidFill>
                  <a:srgbClr val="CD4821"/>
                </a:solidFill>
                <a:latin typeface="Arial"/>
                <a:cs typeface="Arial"/>
              </a:rPr>
              <a:t>a</a:t>
            </a:r>
            <a:r>
              <a:rPr sz="2900" spc="-20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20" dirty="0">
                <a:solidFill>
                  <a:srgbClr val="CD4821"/>
                </a:solidFill>
                <a:latin typeface="Arial"/>
                <a:cs typeface="Arial"/>
              </a:rPr>
              <a:t>foreign</a:t>
            </a:r>
            <a:r>
              <a:rPr sz="2900" spc="-19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CD4821"/>
                </a:solidFill>
                <a:latin typeface="Arial"/>
                <a:cs typeface="Arial"/>
              </a:rPr>
              <a:t>national</a:t>
            </a:r>
            <a:r>
              <a:rPr sz="2900" spc="-19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30" dirty="0">
                <a:solidFill>
                  <a:srgbClr val="CD4821"/>
                </a:solidFill>
                <a:latin typeface="Arial"/>
                <a:cs typeface="Arial"/>
              </a:rPr>
              <a:t>and</a:t>
            </a:r>
            <a:r>
              <a:rPr sz="2900" spc="-19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70" dirty="0">
                <a:solidFill>
                  <a:srgbClr val="CD4821"/>
                </a:solidFill>
                <a:latin typeface="Arial"/>
                <a:cs typeface="Arial"/>
              </a:rPr>
              <a:t>submit</a:t>
            </a:r>
            <a:r>
              <a:rPr sz="2900" spc="-19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55" dirty="0">
                <a:solidFill>
                  <a:srgbClr val="CD4821"/>
                </a:solidFill>
                <a:latin typeface="Arial"/>
                <a:cs typeface="Arial"/>
              </a:rPr>
              <a:t>a</a:t>
            </a:r>
            <a:r>
              <a:rPr sz="2900" spc="-20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50" dirty="0">
                <a:solidFill>
                  <a:srgbClr val="CD4821"/>
                </a:solidFill>
                <a:latin typeface="Arial"/>
                <a:cs typeface="Arial"/>
              </a:rPr>
              <a:t>petition</a:t>
            </a:r>
            <a:r>
              <a:rPr sz="2900" spc="-19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50" dirty="0">
                <a:solidFill>
                  <a:srgbClr val="CD4821"/>
                </a:solidFill>
                <a:latin typeface="Arial"/>
                <a:cs typeface="Arial"/>
              </a:rPr>
              <a:t>to</a:t>
            </a:r>
            <a:r>
              <a:rPr sz="2900" spc="-19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CD4821"/>
                </a:solidFill>
                <a:latin typeface="Arial"/>
                <a:cs typeface="Arial"/>
              </a:rPr>
              <a:t>the</a:t>
            </a:r>
            <a:r>
              <a:rPr sz="2900" spc="-19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270" dirty="0">
                <a:solidFill>
                  <a:srgbClr val="CD4821"/>
                </a:solidFill>
                <a:latin typeface="Arial"/>
                <a:cs typeface="Arial"/>
              </a:rPr>
              <a:t>US</a:t>
            </a:r>
            <a:r>
              <a:rPr sz="2900" spc="-20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60" dirty="0">
                <a:solidFill>
                  <a:srgbClr val="CD4821"/>
                </a:solidFill>
                <a:latin typeface="Arial"/>
                <a:cs typeface="Arial"/>
              </a:rPr>
              <a:t>immigration</a:t>
            </a:r>
            <a:r>
              <a:rPr sz="2900" spc="-19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40" dirty="0">
                <a:solidFill>
                  <a:srgbClr val="CD4821"/>
                </a:solidFill>
                <a:latin typeface="Arial"/>
                <a:cs typeface="Arial"/>
              </a:rPr>
              <a:t>department.</a:t>
            </a:r>
            <a:r>
              <a:rPr sz="2900" spc="-19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20" dirty="0">
                <a:solidFill>
                  <a:srgbClr val="CD4821"/>
                </a:solidFill>
                <a:latin typeface="Arial"/>
                <a:cs typeface="Arial"/>
              </a:rPr>
              <a:t>This </a:t>
            </a:r>
            <a:r>
              <a:rPr sz="2900" spc="-30" dirty="0">
                <a:solidFill>
                  <a:srgbClr val="CD4821"/>
                </a:solidFill>
                <a:latin typeface="Arial"/>
                <a:cs typeface="Arial"/>
              </a:rPr>
              <a:t>program</a:t>
            </a:r>
            <a:r>
              <a:rPr sz="2900" spc="-16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75" dirty="0">
                <a:solidFill>
                  <a:srgbClr val="CD4821"/>
                </a:solidFill>
                <a:latin typeface="Arial"/>
                <a:cs typeface="Arial"/>
              </a:rPr>
              <a:t>is</a:t>
            </a:r>
            <a:r>
              <a:rPr sz="2900" spc="-16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40" dirty="0">
                <a:solidFill>
                  <a:srgbClr val="CD4821"/>
                </a:solidFill>
                <a:latin typeface="Arial"/>
                <a:cs typeface="Arial"/>
              </a:rPr>
              <a:t>widely</a:t>
            </a:r>
            <a:r>
              <a:rPr sz="2900" spc="-15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80" dirty="0">
                <a:solidFill>
                  <a:srgbClr val="CD4821"/>
                </a:solidFill>
                <a:latin typeface="Arial"/>
                <a:cs typeface="Arial"/>
              </a:rPr>
              <a:t>used</a:t>
            </a:r>
            <a:r>
              <a:rPr sz="2900" spc="-16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70" dirty="0">
                <a:solidFill>
                  <a:srgbClr val="CD4821"/>
                </a:solidFill>
                <a:latin typeface="Arial"/>
                <a:cs typeface="Arial"/>
              </a:rPr>
              <a:t>by</a:t>
            </a:r>
            <a:r>
              <a:rPr sz="2900" spc="-15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CD4821"/>
                </a:solidFill>
                <a:latin typeface="Arial"/>
                <a:cs typeface="Arial"/>
              </a:rPr>
              <a:t>international</a:t>
            </a:r>
            <a:r>
              <a:rPr sz="2900" spc="-16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CD4821"/>
                </a:solidFill>
                <a:latin typeface="Arial"/>
                <a:cs typeface="Arial"/>
              </a:rPr>
              <a:t>students</a:t>
            </a:r>
            <a:r>
              <a:rPr sz="2900" spc="-15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75" dirty="0">
                <a:solidFill>
                  <a:srgbClr val="CD4821"/>
                </a:solidFill>
                <a:latin typeface="Arial"/>
                <a:cs typeface="Arial"/>
              </a:rPr>
              <a:t>who</a:t>
            </a:r>
            <a:r>
              <a:rPr sz="2900" spc="-16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110" dirty="0">
                <a:solidFill>
                  <a:srgbClr val="CD4821"/>
                </a:solidFill>
                <a:latin typeface="Arial"/>
                <a:cs typeface="Arial"/>
              </a:rPr>
              <a:t>have</a:t>
            </a:r>
            <a:r>
              <a:rPr sz="2900" spc="-16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40" dirty="0">
                <a:solidFill>
                  <a:srgbClr val="CD4821"/>
                </a:solidFill>
                <a:latin typeface="Arial"/>
                <a:cs typeface="Arial"/>
              </a:rPr>
              <a:t>completed</a:t>
            </a:r>
            <a:r>
              <a:rPr sz="2900" spc="-15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CD4821"/>
                </a:solidFill>
                <a:latin typeface="Arial"/>
                <a:cs typeface="Arial"/>
              </a:rPr>
              <a:t>their</a:t>
            </a:r>
            <a:r>
              <a:rPr sz="2900" spc="-16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25" dirty="0">
                <a:solidFill>
                  <a:srgbClr val="CD4821"/>
                </a:solidFill>
                <a:latin typeface="Arial"/>
                <a:cs typeface="Arial"/>
              </a:rPr>
              <a:t>education</a:t>
            </a:r>
            <a:r>
              <a:rPr sz="2900" spc="-15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120" dirty="0">
                <a:solidFill>
                  <a:srgbClr val="CD4821"/>
                </a:solidFill>
                <a:latin typeface="Arial"/>
                <a:cs typeface="Arial"/>
              </a:rPr>
              <a:t>in</a:t>
            </a:r>
            <a:r>
              <a:rPr sz="2900" spc="-16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25" dirty="0">
                <a:solidFill>
                  <a:srgbClr val="CD4821"/>
                </a:solidFill>
                <a:latin typeface="Arial"/>
                <a:cs typeface="Arial"/>
              </a:rPr>
              <a:t>the </a:t>
            </a:r>
            <a:r>
              <a:rPr sz="2900" spc="-270" dirty="0">
                <a:solidFill>
                  <a:srgbClr val="CD4821"/>
                </a:solidFill>
                <a:latin typeface="Arial"/>
                <a:cs typeface="Arial"/>
              </a:rPr>
              <a:t>US</a:t>
            </a:r>
            <a:r>
              <a:rPr sz="2900" spc="-204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30" dirty="0">
                <a:solidFill>
                  <a:srgbClr val="CD4821"/>
                </a:solidFill>
                <a:latin typeface="Arial"/>
                <a:cs typeface="Arial"/>
              </a:rPr>
              <a:t>and</a:t>
            </a:r>
            <a:r>
              <a:rPr sz="2900" spc="-204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CD4821"/>
                </a:solidFill>
                <a:latin typeface="Arial"/>
                <a:cs typeface="Arial"/>
              </a:rPr>
              <a:t>wish</a:t>
            </a:r>
            <a:r>
              <a:rPr sz="2900" spc="-204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50" dirty="0">
                <a:solidFill>
                  <a:srgbClr val="CD4821"/>
                </a:solidFill>
                <a:latin typeface="Arial"/>
                <a:cs typeface="Arial"/>
              </a:rPr>
              <a:t>to</a:t>
            </a:r>
            <a:r>
              <a:rPr sz="2900" spc="-20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30" dirty="0">
                <a:solidFill>
                  <a:srgbClr val="CD4821"/>
                </a:solidFill>
                <a:latin typeface="Arial"/>
                <a:cs typeface="Arial"/>
              </a:rPr>
              <a:t>work</a:t>
            </a:r>
            <a:r>
              <a:rPr sz="2900" spc="-204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120" dirty="0">
                <a:solidFill>
                  <a:srgbClr val="CD4821"/>
                </a:solidFill>
                <a:latin typeface="Arial"/>
                <a:cs typeface="Arial"/>
              </a:rPr>
              <a:t>in</a:t>
            </a:r>
            <a:r>
              <a:rPr sz="2900" spc="-204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55" dirty="0">
                <a:solidFill>
                  <a:srgbClr val="CD4821"/>
                </a:solidFill>
                <a:latin typeface="Arial"/>
                <a:cs typeface="Arial"/>
              </a:rPr>
              <a:t>a</a:t>
            </a:r>
            <a:r>
              <a:rPr sz="2900" spc="-204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70" dirty="0">
                <a:solidFill>
                  <a:srgbClr val="CD4821"/>
                </a:solidFill>
                <a:latin typeface="Arial"/>
                <a:cs typeface="Arial"/>
              </a:rPr>
              <a:t>full-time</a:t>
            </a:r>
            <a:r>
              <a:rPr sz="2900" spc="-20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CD4821"/>
                </a:solidFill>
                <a:latin typeface="Arial"/>
                <a:cs typeface="Arial"/>
              </a:rPr>
              <a:t>position.</a:t>
            </a:r>
            <a:r>
              <a:rPr sz="2900" spc="-204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200" dirty="0">
                <a:solidFill>
                  <a:srgbClr val="CD4821"/>
                </a:solidFill>
                <a:latin typeface="Arial"/>
                <a:cs typeface="Arial"/>
              </a:rPr>
              <a:t>The</a:t>
            </a:r>
            <a:r>
              <a:rPr sz="2900" spc="-204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150" dirty="0">
                <a:solidFill>
                  <a:srgbClr val="CD4821"/>
                </a:solidFill>
                <a:latin typeface="Arial"/>
                <a:cs typeface="Arial"/>
              </a:rPr>
              <a:t>H-</a:t>
            </a:r>
            <a:r>
              <a:rPr sz="2900" spc="-455" dirty="0">
                <a:solidFill>
                  <a:srgbClr val="CD4821"/>
                </a:solidFill>
                <a:latin typeface="Arial"/>
                <a:cs typeface="Arial"/>
              </a:rPr>
              <a:t>1B</a:t>
            </a:r>
            <a:r>
              <a:rPr sz="2900" spc="-20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25" dirty="0">
                <a:solidFill>
                  <a:srgbClr val="CD4821"/>
                </a:solidFill>
                <a:latin typeface="Arial"/>
                <a:cs typeface="Arial"/>
              </a:rPr>
              <a:t>visa</a:t>
            </a:r>
            <a:r>
              <a:rPr sz="2900" spc="-204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30" dirty="0">
                <a:solidFill>
                  <a:srgbClr val="CD4821"/>
                </a:solidFill>
                <a:latin typeface="Arial"/>
                <a:cs typeface="Arial"/>
              </a:rPr>
              <a:t>program</a:t>
            </a:r>
            <a:r>
              <a:rPr sz="2900" spc="-204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50" dirty="0">
                <a:solidFill>
                  <a:srgbClr val="CD4821"/>
                </a:solidFill>
                <a:latin typeface="Arial"/>
                <a:cs typeface="Arial"/>
              </a:rPr>
              <a:t>has</a:t>
            </a:r>
            <a:r>
              <a:rPr sz="2900" spc="-204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120" dirty="0">
                <a:solidFill>
                  <a:srgbClr val="CD4821"/>
                </a:solidFill>
                <a:latin typeface="Arial"/>
                <a:cs typeface="Arial"/>
              </a:rPr>
              <a:t>been</a:t>
            </a:r>
            <a:r>
              <a:rPr sz="2900" spc="-20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55" dirty="0">
                <a:solidFill>
                  <a:srgbClr val="CD4821"/>
                </a:solidFill>
                <a:latin typeface="Arial"/>
                <a:cs typeface="Arial"/>
              </a:rPr>
              <a:t>a</a:t>
            </a:r>
            <a:r>
              <a:rPr sz="2900" spc="-204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CD4821"/>
                </a:solidFill>
                <a:latin typeface="Arial"/>
                <a:cs typeface="Arial"/>
              </a:rPr>
              <a:t>topic</a:t>
            </a:r>
            <a:r>
              <a:rPr sz="2900" spc="-204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CD4821"/>
                </a:solidFill>
                <a:latin typeface="Arial"/>
                <a:cs typeface="Arial"/>
              </a:rPr>
              <a:t>of</a:t>
            </a:r>
            <a:r>
              <a:rPr sz="2900" spc="-20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CD4821"/>
                </a:solidFill>
                <a:latin typeface="Arial"/>
                <a:cs typeface="Arial"/>
              </a:rPr>
              <a:t>debate </a:t>
            </a:r>
            <a:r>
              <a:rPr sz="2900" spc="120" dirty="0">
                <a:solidFill>
                  <a:srgbClr val="CD4821"/>
                </a:solidFill>
                <a:latin typeface="Arial"/>
                <a:cs typeface="Arial"/>
              </a:rPr>
              <a:t>in</a:t>
            </a:r>
            <a:r>
              <a:rPr sz="2900" spc="-204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55" dirty="0">
                <a:solidFill>
                  <a:srgbClr val="CD4821"/>
                </a:solidFill>
                <a:latin typeface="Arial"/>
                <a:cs typeface="Arial"/>
              </a:rPr>
              <a:t>recent</a:t>
            </a:r>
            <a:r>
              <a:rPr sz="2900" spc="-20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120" dirty="0">
                <a:solidFill>
                  <a:srgbClr val="CD4821"/>
                </a:solidFill>
                <a:latin typeface="Arial"/>
                <a:cs typeface="Arial"/>
              </a:rPr>
              <a:t>years,</a:t>
            </a:r>
            <a:r>
              <a:rPr sz="2900" spc="-204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80" dirty="0">
                <a:solidFill>
                  <a:srgbClr val="CD4821"/>
                </a:solidFill>
                <a:latin typeface="Arial"/>
                <a:cs typeface="Arial"/>
              </a:rPr>
              <a:t>with</a:t>
            </a:r>
            <a:r>
              <a:rPr sz="2900" spc="-20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90" dirty="0">
                <a:solidFill>
                  <a:srgbClr val="CD4821"/>
                </a:solidFill>
                <a:latin typeface="Arial"/>
                <a:cs typeface="Arial"/>
              </a:rPr>
              <a:t>some</a:t>
            </a:r>
            <a:r>
              <a:rPr sz="2900" spc="-20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CD4821"/>
                </a:solidFill>
                <a:latin typeface="Arial"/>
                <a:cs typeface="Arial"/>
              </a:rPr>
              <a:t>arguing</a:t>
            </a:r>
            <a:r>
              <a:rPr sz="2900" spc="-204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90" dirty="0">
                <a:solidFill>
                  <a:srgbClr val="CD4821"/>
                </a:solidFill>
                <a:latin typeface="Arial"/>
                <a:cs typeface="Arial"/>
              </a:rPr>
              <a:t>that</a:t>
            </a:r>
            <a:r>
              <a:rPr sz="2900" spc="-20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220" dirty="0">
                <a:solidFill>
                  <a:srgbClr val="CD4821"/>
                </a:solidFill>
                <a:latin typeface="Arial"/>
                <a:cs typeface="Arial"/>
              </a:rPr>
              <a:t>it</a:t>
            </a:r>
            <a:r>
              <a:rPr sz="2900" spc="-20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40" dirty="0">
                <a:solidFill>
                  <a:srgbClr val="CD4821"/>
                </a:solidFill>
                <a:latin typeface="Arial"/>
                <a:cs typeface="Arial"/>
              </a:rPr>
              <a:t>displaces</a:t>
            </a:r>
            <a:r>
              <a:rPr sz="2900" spc="-204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55" dirty="0">
                <a:solidFill>
                  <a:srgbClr val="CD4821"/>
                </a:solidFill>
                <a:latin typeface="Arial"/>
                <a:cs typeface="Arial"/>
              </a:rPr>
              <a:t>American</a:t>
            </a:r>
            <a:r>
              <a:rPr sz="2900" spc="-20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65" dirty="0">
                <a:solidFill>
                  <a:srgbClr val="CD4821"/>
                </a:solidFill>
                <a:latin typeface="Arial"/>
                <a:cs typeface="Arial"/>
              </a:rPr>
              <a:t>workers</a:t>
            </a:r>
            <a:r>
              <a:rPr sz="2900" spc="-20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30" dirty="0">
                <a:solidFill>
                  <a:srgbClr val="CD4821"/>
                </a:solidFill>
                <a:latin typeface="Arial"/>
                <a:cs typeface="Arial"/>
              </a:rPr>
              <a:t>and</a:t>
            </a:r>
            <a:r>
              <a:rPr sz="2900" spc="-204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40" dirty="0">
                <a:solidFill>
                  <a:srgbClr val="CD4821"/>
                </a:solidFill>
                <a:latin typeface="Arial"/>
                <a:cs typeface="Arial"/>
              </a:rPr>
              <a:t>others</a:t>
            </a:r>
            <a:r>
              <a:rPr sz="2900" spc="-20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45" dirty="0">
                <a:solidFill>
                  <a:srgbClr val="CD4821"/>
                </a:solidFill>
                <a:latin typeface="Arial"/>
                <a:cs typeface="Arial"/>
              </a:rPr>
              <a:t>maintaining </a:t>
            </a:r>
            <a:r>
              <a:rPr sz="2900" spc="90" dirty="0">
                <a:solidFill>
                  <a:srgbClr val="CD4821"/>
                </a:solidFill>
                <a:latin typeface="Arial"/>
                <a:cs typeface="Arial"/>
              </a:rPr>
              <a:t>that</a:t>
            </a:r>
            <a:r>
              <a:rPr sz="2900" spc="-21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220" dirty="0">
                <a:solidFill>
                  <a:srgbClr val="CD4821"/>
                </a:solidFill>
                <a:latin typeface="Arial"/>
                <a:cs typeface="Arial"/>
              </a:rPr>
              <a:t>it</a:t>
            </a:r>
            <a:r>
              <a:rPr sz="2900" spc="-21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75" dirty="0">
                <a:solidFill>
                  <a:srgbClr val="CD4821"/>
                </a:solidFill>
                <a:latin typeface="Arial"/>
                <a:cs typeface="Arial"/>
              </a:rPr>
              <a:t>is</a:t>
            </a:r>
            <a:r>
              <a:rPr sz="2900" spc="-21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110" dirty="0">
                <a:solidFill>
                  <a:srgbClr val="CD4821"/>
                </a:solidFill>
                <a:latin typeface="Arial"/>
                <a:cs typeface="Arial"/>
              </a:rPr>
              <a:t>necessary</a:t>
            </a:r>
            <a:r>
              <a:rPr sz="2900" spc="-21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CD4821"/>
                </a:solidFill>
                <a:latin typeface="Arial"/>
                <a:cs typeface="Arial"/>
              </a:rPr>
              <a:t>for</a:t>
            </a:r>
            <a:r>
              <a:rPr sz="2900" spc="-21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95" dirty="0">
                <a:solidFill>
                  <a:srgbClr val="CD4821"/>
                </a:solidFill>
                <a:latin typeface="Arial"/>
                <a:cs typeface="Arial"/>
              </a:rPr>
              <a:t>filling</a:t>
            </a:r>
            <a:r>
              <a:rPr sz="2900" spc="-21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70" dirty="0">
                <a:solidFill>
                  <a:srgbClr val="CD4821"/>
                </a:solidFill>
                <a:latin typeface="Arial"/>
                <a:cs typeface="Arial"/>
              </a:rPr>
              <a:t>gaps</a:t>
            </a:r>
            <a:r>
              <a:rPr sz="2900" spc="-21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120" dirty="0">
                <a:solidFill>
                  <a:srgbClr val="CD4821"/>
                </a:solidFill>
                <a:latin typeface="Arial"/>
                <a:cs typeface="Arial"/>
              </a:rPr>
              <a:t>in</a:t>
            </a:r>
            <a:r>
              <a:rPr sz="2900" spc="-21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CD4821"/>
                </a:solidFill>
                <a:latin typeface="Arial"/>
                <a:cs typeface="Arial"/>
              </a:rPr>
              <a:t>the</a:t>
            </a:r>
            <a:r>
              <a:rPr sz="2900" spc="-21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270" dirty="0">
                <a:solidFill>
                  <a:srgbClr val="CD4821"/>
                </a:solidFill>
                <a:latin typeface="Arial"/>
                <a:cs typeface="Arial"/>
              </a:rPr>
              <a:t>US</a:t>
            </a:r>
            <a:r>
              <a:rPr sz="2900" spc="-21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20" dirty="0">
                <a:solidFill>
                  <a:srgbClr val="CD4821"/>
                </a:solidFill>
                <a:latin typeface="Arial"/>
                <a:cs typeface="Arial"/>
              </a:rPr>
              <a:t>labor</a:t>
            </a:r>
            <a:r>
              <a:rPr sz="2900" spc="-21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30" dirty="0">
                <a:solidFill>
                  <a:srgbClr val="CD4821"/>
                </a:solidFill>
                <a:latin typeface="Arial"/>
                <a:cs typeface="Arial"/>
              </a:rPr>
              <a:t>market.</a:t>
            </a:r>
            <a:r>
              <a:rPr sz="2900" spc="-204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200" dirty="0">
                <a:solidFill>
                  <a:srgbClr val="CD4821"/>
                </a:solidFill>
                <a:latin typeface="Arial"/>
                <a:cs typeface="Arial"/>
              </a:rPr>
              <a:t>The</a:t>
            </a:r>
            <a:r>
              <a:rPr sz="2900" spc="-21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150" dirty="0">
                <a:solidFill>
                  <a:srgbClr val="CD4821"/>
                </a:solidFill>
                <a:latin typeface="Arial"/>
                <a:cs typeface="Arial"/>
              </a:rPr>
              <a:t>H-</a:t>
            </a:r>
            <a:r>
              <a:rPr sz="2900" spc="-455" dirty="0">
                <a:solidFill>
                  <a:srgbClr val="CD4821"/>
                </a:solidFill>
                <a:latin typeface="Arial"/>
                <a:cs typeface="Arial"/>
              </a:rPr>
              <a:t>1B</a:t>
            </a:r>
            <a:r>
              <a:rPr sz="2900" spc="-21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25" dirty="0">
                <a:solidFill>
                  <a:srgbClr val="CD4821"/>
                </a:solidFill>
                <a:latin typeface="Arial"/>
                <a:cs typeface="Arial"/>
              </a:rPr>
              <a:t>visa</a:t>
            </a:r>
            <a:r>
              <a:rPr sz="2900" spc="-21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50" dirty="0">
                <a:solidFill>
                  <a:srgbClr val="CD4821"/>
                </a:solidFill>
                <a:latin typeface="Arial"/>
                <a:cs typeface="Arial"/>
              </a:rPr>
              <a:t>petition</a:t>
            </a:r>
            <a:r>
              <a:rPr sz="2900" spc="-21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CD4821"/>
                </a:solidFill>
                <a:latin typeface="Arial"/>
                <a:cs typeface="Arial"/>
              </a:rPr>
              <a:t>dataset </a:t>
            </a:r>
            <a:r>
              <a:rPr sz="2900" dirty="0">
                <a:solidFill>
                  <a:srgbClr val="CD4821"/>
                </a:solidFill>
                <a:latin typeface="Arial"/>
                <a:cs typeface="Arial"/>
              </a:rPr>
              <a:t>contains</a:t>
            </a:r>
            <a:r>
              <a:rPr sz="2900" spc="-10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CD4821"/>
                </a:solidFill>
                <a:latin typeface="Arial"/>
                <a:cs typeface="Arial"/>
              </a:rPr>
              <a:t>information</a:t>
            </a:r>
            <a:r>
              <a:rPr sz="2900" spc="-10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50" dirty="0">
                <a:solidFill>
                  <a:srgbClr val="CD4821"/>
                </a:solidFill>
                <a:latin typeface="Arial"/>
                <a:cs typeface="Arial"/>
              </a:rPr>
              <a:t>on</a:t>
            </a:r>
            <a:r>
              <a:rPr sz="2900" spc="-10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150" dirty="0">
                <a:solidFill>
                  <a:srgbClr val="CD4821"/>
                </a:solidFill>
                <a:latin typeface="Arial"/>
                <a:cs typeface="Arial"/>
              </a:rPr>
              <a:t>H-</a:t>
            </a:r>
            <a:r>
              <a:rPr sz="2900" spc="-455" dirty="0">
                <a:solidFill>
                  <a:srgbClr val="CD4821"/>
                </a:solidFill>
                <a:latin typeface="Arial"/>
                <a:cs typeface="Arial"/>
              </a:rPr>
              <a:t>1B</a:t>
            </a:r>
            <a:r>
              <a:rPr sz="2900" spc="-10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25" dirty="0">
                <a:solidFill>
                  <a:srgbClr val="CD4821"/>
                </a:solidFill>
                <a:latin typeface="Arial"/>
                <a:cs typeface="Arial"/>
              </a:rPr>
              <a:t>visa</a:t>
            </a:r>
            <a:r>
              <a:rPr sz="2900" spc="-10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CD4821"/>
                </a:solidFill>
                <a:latin typeface="Arial"/>
                <a:cs typeface="Arial"/>
              </a:rPr>
              <a:t>petitions</a:t>
            </a:r>
            <a:r>
              <a:rPr sz="2900" spc="-10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CD4821"/>
                </a:solidFill>
                <a:latin typeface="Arial"/>
                <a:cs typeface="Arial"/>
              </a:rPr>
              <a:t>filed</a:t>
            </a:r>
            <a:r>
              <a:rPr sz="2900" spc="-10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95" dirty="0">
                <a:solidFill>
                  <a:srgbClr val="CD4821"/>
                </a:solidFill>
                <a:latin typeface="Arial"/>
                <a:cs typeface="Arial"/>
              </a:rPr>
              <a:t>between</a:t>
            </a:r>
            <a:r>
              <a:rPr sz="2900" spc="-10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350" dirty="0">
                <a:solidFill>
                  <a:srgbClr val="CD4821"/>
                </a:solidFill>
                <a:latin typeface="Arial"/>
                <a:cs typeface="Arial"/>
              </a:rPr>
              <a:t>2011</a:t>
            </a:r>
            <a:r>
              <a:rPr sz="2900" spc="-10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30" dirty="0">
                <a:solidFill>
                  <a:srgbClr val="CD4821"/>
                </a:solidFill>
                <a:latin typeface="Arial"/>
                <a:cs typeface="Arial"/>
              </a:rPr>
              <a:t>and</a:t>
            </a:r>
            <a:r>
              <a:rPr sz="2900" spc="-10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185" dirty="0">
                <a:solidFill>
                  <a:srgbClr val="CD4821"/>
                </a:solidFill>
                <a:latin typeface="Arial"/>
                <a:cs typeface="Arial"/>
              </a:rPr>
              <a:t>2016,</a:t>
            </a:r>
            <a:r>
              <a:rPr sz="2900" spc="-100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CD4821"/>
                </a:solidFill>
                <a:latin typeface="Arial"/>
                <a:cs typeface="Arial"/>
              </a:rPr>
              <a:t>including</a:t>
            </a:r>
            <a:r>
              <a:rPr sz="2900" spc="-10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CD4821"/>
                </a:solidFill>
                <a:latin typeface="Arial"/>
                <a:cs typeface="Arial"/>
              </a:rPr>
              <a:t>details</a:t>
            </a:r>
            <a:r>
              <a:rPr sz="2900" spc="-10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25" dirty="0">
                <a:solidFill>
                  <a:srgbClr val="CD4821"/>
                </a:solidFill>
                <a:latin typeface="Arial"/>
                <a:cs typeface="Arial"/>
              </a:rPr>
              <a:t>on </a:t>
            </a:r>
            <a:r>
              <a:rPr sz="2900" spc="-90" dirty="0">
                <a:solidFill>
                  <a:srgbClr val="CD4821"/>
                </a:solidFill>
                <a:latin typeface="Arial"/>
                <a:cs typeface="Arial"/>
              </a:rPr>
              <a:t>employers,</a:t>
            </a:r>
            <a:r>
              <a:rPr sz="2900" spc="-13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CD4821"/>
                </a:solidFill>
                <a:latin typeface="Arial"/>
                <a:cs typeface="Arial"/>
              </a:rPr>
              <a:t>job</a:t>
            </a:r>
            <a:r>
              <a:rPr sz="2900" spc="-13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CD4821"/>
                </a:solidFill>
                <a:latin typeface="Arial"/>
                <a:cs typeface="Arial"/>
              </a:rPr>
              <a:t>titles,</a:t>
            </a:r>
            <a:r>
              <a:rPr sz="2900" spc="-13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CD4821"/>
                </a:solidFill>
                <a:latin typeface="Arial"/>
                <a:cs typeface="Arial"/>
              </a:rPr>
              <a:t>prevailing</a:t>
            </a:r>
            <a:r>
              <a:rPr sz="2900" spc="-13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140" dirty="0">
                <a:solidFill>
                  <a:srgbClr val="CD4821"/>
                </a:solidFill>
                <a:latin typeface="Arial"/>
                <a:cs typeface="Arial"/>
              </a:rPr>
              <a:t>wages,</a:t>
            </a:r>
            <a:r>
              <a:rPr sz="2900" spc="-13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30" dirty="0">
                <a:solidFill>
                  <a:srgbClr val="CD4821"/>
                </a:solidFill>
                <a:latin typeface="Arial"/>
                <a:cs typeface="Arial"/>
              </a:rPr>
              <a:t>and</a:t>
            </a:r>
            <a:r>
              <a:rPr sz="2900" spc="-135" dirty="0">
                <a:solidFill>
                  <a:srgbClr val="CD482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CD4821"/>
                </a:solidFill>
                <a:latin typeface="Arial"/>
                <a:cs typeface="Arial"/>
              </a:rPr>
              <a:t>more.</a:t>
            </a:r>
            <a:endParaRPr sz="2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48185" y="823591"/>
            <a:ext cx="43916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0" dirty="0"/>
              <a:t>Project</a:t>
            </a:r>
            <a:r>
              <a:rPr spc="-360" dirty="0"/>
              <a:t> </a:t>
            </a:r>
            <a:r>
              <a:rPr spc="-65" dirty="0"/>
              <a:t>Road</a:t>
            </a:r>
            <a:r>
              <a:rPr spc="-360" dirty="0"/>
              <a:t> </a:t>
            </a:r>
            <a:r>
              <a:rPr spc="-25" dirty="0"/>
              <a:t>Map</a:t>
            </a:r>
          </a:p>
        </p:txBody>
      </p:sp>
      <p:sp>
        <p:nvSpPr>
          <p:cNvPr id="3" name="object 3"/>
          <p:cNvSpPr/>
          <p:nvPr/>
        </p:nvSpPr>
        <p:spPr>
          <a:xfrm>
            <a:off x="3806647" y="4095750"/>
            <a:ext cx="3771900" cy="2095500"/>
          </a:xfrm>
          <a:custGeom>
            <a:avLst/>
            <a:gdLst/>
            <a:ahLst/>
            <a:cxnLst/>
            <a:rect l="l" t="t" r="r" b="b"/>
            <a:pathLst>
              <a:path w="3771900" h="2095500">
                <a:moveTo>
                  <a:pt x="3017520" y="2095500"/>
                </a:moveTo>
                <a:lnTo>
                  <a:pt x="0" y="2095500"/>
                </a:lnTo>
                <a:lnTo>
                  <a:pt x="754380" y="1047750"/>
                </a:lnTo>
                <a:lnTo>
                  <a:pt x="0" y="0"/>
                </a:lnTo>
                <a:lnTo>
                  <a:pt x="3017520" y="0"/>
                </a:lnTo>
                <a:lnTo>
                  <a:pt x="3771900" y="1047750"/>
                </a:lnTo>
                <a:lnTo>
                  <a:pt x="3017520" y="2095500"/>
                </a:lnTo>
                <a:close/>
              </a:path>
            </a:pathLst>
          </a:custGeom>
          <a:solidFill>
            <a:srgbClr val="FF9F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428103" y="4610136"/>
            <a:ext cx="244729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510" marR="5080" indent="-131445">
              <a:lnSpc>
                <a:spcPct val="109100"/>
              </a:lnSpc>
              <a:spcBef>
                <a:spcPts val="100"/>
              </a:spcBef>
            </a:pPr>
            <a:r>
              <a:rPr sz="2750" spc="-20" dirty="0">
                <a:solidFill>
                  <a:srgbClr val="212121"/>
                </a:solidFill>
                <a:latin typeface="Arial"/>
                <a:cs typeface="Arial"/>
              </a:rPr>
              <a:t>Conceptual</a:t>
            </a:r>
            <a:r>
              <a:rPr sz="2750" spc="-12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750" spc="-25" dirty="0">
                <a:solidFill>
                  <a:srgbClr val="212121"/>
                </a:solidFill>
                <a:latin typeface="Arial"/>
                <a:cs typeface="Arial"/>
              </a:rPr>
              <a:t>and </a:t>
            </a:r>
            <a:r>
              <a:rPr sz="2750" spc="-10" dirty="0">
                <a:solidFill>
                  <a:srgbClr val="212121"/>
                </a:solidFill>
                <a:latin typeface="Arial"/>
                <a:cs typeface="Arial"/>
              </a:rPr>
              <a:t>Logical</a:t>
            </a:r>
            <a:r>
              <a:rPr sz="2750" spc="-15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750" spc="-10" dirty="0">
                <a:solidFill>
                  <a:srgbClr val="212121"/>
                </a:solidFill>
                <a:latin typeface="Arial"/>
                <a:cs typeface="Arial"/>
              </a:rPr>
              <a:t>Design</a:t>
            </a:r>
            <a:endParaRPr sz="275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335712" y="4097213"/>
            <a:ext cx="3619500" cy="2095500"/>
          </a:xfrm>
          <a:custGeom>
            <a:avLst/>
            <a:gdLst/>
            <a:ahLst/>
            <a:cxnLst/>
            <a:rect l="l" t="t" r="r" b="b"/>
            <a:pathLst>
              <a:path w="3619500" h="2095500">
                <a:moveTo>
                  <a:pt x="2895600" y="2095500"/>
                </a:moveTo>
                <a:lnTo>
                  <a:pt x="0" y="2095500"/>
                </a:lnTo>
                <a:lnTo>
                  <a:pt x="723900" y="1047750"/>
                </a:lnTo>
                <a:lnTo>
                  <a:pt x="0" y="0"/>
                </a:lnTo>
                <a:lnTo>
                  <a:pt x="2895600" y="0"/>
                </a:lnTo>
                <a:lnTo>
                  <a:pt x="3619500" y="1047750"/>
                </a:lnTo>
                <a:lnTo>
                  <a:pt x="2895600" y="2095500"/>
                </a:lnTo>
                <a:close/>
              </a:path>
            </a:pathLst>
          </a:custGeom>
          <a:solidFill>
            <a:srgbClr val="FF9F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975961" y="4610136"/>
            <a:ext cx="265176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7310">
              <a:lnSpc>
                <a:spcPct val="109100"/>
              </a:lnSpc>
              <a:spcBef>
                <a:spcPts val="100"/>
              </a:spcBef>
            </a:pPr>
            <a:r>
              <a:rPr sz="2750" spc="-20" dirty="0">
                <a:solidFill>
                  <a:srgbClr val="212121"/>
                </a:solidFill>
                <a:latin typeface="Arial"/>
                <a:cs typeface="Arial"/>
              </a:rPr>
              <a:t>Physical</a:t>
            </a:r>
            <a:r>
              <a:rPr sz="2750" spc="-1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750" spc="-10" dirty="0">
                <a:solidFill>
                  <a:srgbClr val="212121"/>
                </a:solidFill>
                <a:latin typeface="Arial"/>
                <a:cs typeface="Arial"/>
              </a:rPr>
              <a:t>design </a:t>
            </a:r>
            <a:r>
              <a:rPr sz="2750" dirty="0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sz="2750" spc="-2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212121"/>
                </a:solidFill>
                <a:latin typeface="Arial"/>
                <a:cs typeface="Arial"/>
              </a:rPr>
              <a:t>data</a:t>
            </a:r>
            <a:r>
              <a:rPr sz="2750" spc="-1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750" spc="-10" dirty="0">
                <a:solidFill>
                  <a:srgbClr val="212121"/>
                </a:solidFill>
                <a:latin typeface="Arial"/>
                <a:cs typeface="Arial"/>
              </a:rPr>
              <a:t>loading</a:t>
            </a:r>
            <a:endParaRPr sz="275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4366" y="4095750"/>
            <a:ext cx="3619500" cy="2095500"/>
          </a:xfrm>
          <a:custGeom>
            <a:avLst/>
            <a:gdLst/>
            <a:ahLst/>
            <a:cxnLst/>
            <a:rect l="l" t="t" r="r" b="b"/>
            <a:pathLst>
              <a:path w="3619500" h="2095500">
                <a:moveTo>
                  <a:pt x="2895600" y="2095500"/>
                </a:moveTo>
                <a:lnTo>
                  <a:pt x="0" y="2095500"/>
                </a:lnTo>
                <a:lnTo>
                  <a:pt x="0" y="0"/>
                </a:lnTo>
                <a:lnTo>
                  <a:pt x="2895600" y="0"/>
                </a:lnTo>
                <a:lnTo>
                  <a:pt x="3619500" y="1047750"/>
                </a:lnTo>
                <a:lnTo>
                  <a:pt x="2895600" y="2095500"/>
                </a:lnTo>
                <a:close/>
              </a:path>
            </a:pathLst>
          </a:custGeom>
          <a:solidFill>
            <a:srgbClr val="FF9F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01577" y="4610136"/>
            <a:ext cx="170561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49860">
              <a:lnSpc>
                <a:spcPct val="109100"/>
              </a:lnSpc>
              <a:spcBef>
                <a:spcPts val="100"/>
              </a:spcBef>
            </a:pPr>
            <a:r>
              <a:rPr sz="2750" spc="-10" dirty="0">
                <a:solidFill>
                  <a:srgbClr val="212121"/>
                </a:solidFill>
                <a:latin typeface="Arial"/>
                <a:cs typeface="Arial"/>
              </a:rPr>
              <a:t>Data</a:t>
            </a:r>
            <a:r>
              <a:rPr sz="2750" spc="-17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750" spc="-25" dirty="0">
                <a:solidFill>
                  <a:srgbClr val="212121"/>
                </a:solidFill>
                <a:latin typeface="Arial"/>
                <a:cs typeface="Arial"/>
              </a:rPr>
              <a:t>Pre </a:t>
            </a:r>
            <a:r>
              <a:rPr sz="2750" spc="-50" dirty="0">
                <a:solidFill>
                  <a:srgbClr val="212121"/>
                </a:solidFill>
                <a:latin typeface="Arial"/>
                <a:cs typeface="Arial"/>
              </a:rPr>
              <a:t>Processing</a:t>
            </a:r>
            <a:endParaRPr sz="27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782300" y="4095750"/>
            <a:ext cx="3619500" cy="2095500"/>
          </a:xfrm>
          <a:custGeom>
            <a:avLst/>
            <a:gdLst/>
            <a:ahLst/>
            <a:cxnLst/>
            <a:rect l="l" t="t" r="r" b="b"/>
            <a:pathLst>
              <a:path w="3619500" h="2095500">
                <a:moveTo>
                  <a:pt x="2895600" y="2095500"/>
                </a:moveTo>
                <a:lnTo>
                  <a:pt x="0" y="2095500"/>
                </a:lnTo>
                <a:lnTo>
                  <a:pt x="723900" y="1047750"/>
                </a:lnTo>
                <a:lnTo>
                  <a:pt x="0" y="0"/>
                </a:lnTo>
                <a:lnTo>
                  <a:pt x="2895600" y="0"/>
                </a:lnTo>
                <a:lnTo>
                  <a:pt x="3619500" y="1047750"/>
                </a:lnTo>
                <a:lnTo>
                  <a:pt x="2895600" y="2095500"/>
                </a:lnTo>
                <a:close/>
              </a:path>
            </a:pathLst>
          </a:custGeom>
          <a:solidFill>
            <a:srgbClr val="FF9F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968635" y="4610136"/>
            <a:ext cx="132905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2865">
              <a:lnSpc>
                <a:spcPct val="109100"/>
              </a:lnSpc>
              <a:spcBef>
                <a:spcPts val="100"/>
              </a:spcBef>
            </a:pPr>
            <a:r>
              <a:rPr sz="2750" spc="55" dirty="0">
                <a:solidFill>
                  <a:srgbClr val="212121"/>
                </a:solidFill>
                <a:latin typeface="Arial"/>
                <a:cs typeface="Arial"/>
              </a:rPr>
              <a:t>Insight </a:t>
            </a:r>
            <a:r>
              <a:rPr sz="2750" spc="-10" dirty="0">
                <a:solidFill>
                  <a:srgbClr val="212121"/>
                </a:solidFill>
                <a:latin typeface="Arial"/>
                <a:cs typeface="Arial"/>
              </a:rPr>
              <a:t>Analysis</a:t>
            </a:r>
            <a:endParaRPr sz="27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143877" y="4095750"/>
            <a:ext cx="3619500" cy="2095500"/>
          </a:xfrm>
          <a:custGeom>
            <a:avLst/>
            <a:gdLst/>
            <a:ahLst/>
            <a:cxnLst/>
            <a:rect l="l" t="t" r="r" b="b"/>
            <a:pathLst>
              <a:path w="3619500" h="2095500">
                <a:moveTo>
                  <a:pt x="2895600" y="2095500"/>
                </a:moveTo>
                <a:lnTo>
                  <a:pt x="0" y="2095500"/>
                </a:lnTo>
                <a:lnTo>
                  <a:pt x="723900" y="1047750"/>
                </a:lnTo>
                <a:lnTo>
                  <a:pt x="0" y="0"/>
                </a:lnTo>
                <a:lnTo>
                  <a:pt x="2895600" y="0"/>
                </a:lnTo>
                <a:lnTo>
                  <a:pt x="3619500" y="1047750"/>
                </a:lnTo>
                <a:lnTo>
                  <a:pt x="2895600" y="2095500"/>
                </a:lnTo>
                <a:close/>
              </a:path>
            </a:pathLst>
          </a:custGeom>
          <a:solidFill>
            <a:srgbClr val="FF9F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4935296" y="4610136"/>
            <a:ext cx="20370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00075">
              <a:lnSpc>
                <a:spcPct val="109100"/>
              </a:lnSpc>
              <a:spcBef>
                <a:spcPts val="100"/>
              </a:spcBef>
            </a:pPr>
            <a:r>
              <a:rPr sz="2750" spc="-20" dirty="0">
                <a:solidFill>
                  <a:srgbClr val="212121"/>
                </a:solidFill>
                <a:latin typeface="Arial"/>
                <a:cs typeface="Arial"/>
              </a:rPr>
              <a:t>Data </a:t>
            </a:r>
            <a:r>
              <a:rPr sz="2750" spc="45" dirty="0">
                <a:solidFill>
                  <a:srgbClr val="212121"/>
                </a:solidFill>
                <a:latin typeface="Arial"/>
                <a:cs typeface="Arial"/>
              </a:rPr>
              <a:t>visualization</a:t>
            </a:r>
            <a:endParaRPr sz="2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3398" y="845409"/>
            <a:ext cx="2877820" cy="140462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26670" marR="5080" indent="-14604">
              <a:lnSpc>
                <a:spcPts val="5100"/>
              </a:lnSpc>
              <a:spcBef>
                <a:spcPts val="819"/>
              </a:spcBef>
            </a:pPr>
            <a:r>
              <a:rPr spc="-10" dirty="0"/>
              <a:t>Conceptual </a:t>
            </a:r>
            <a:r>
              <a:rPr spc="-20" dirty="0"/>
              <a:t>Data</a:t>
            </a:r>
            <a:r>
              <a:rPr spc="-350" dirty="0"/>
              <a:t> </a:t>
            </a:r>
            <a:r>
              <a:rPr spc="-20" dirty="0"/>
              <a:t>Model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310895" y="2"/>
            <a:ext cx="12977495" cy="10287000"/>
            <a:chOff x="5310895" y="2"/>
            <a:chExt cx="12977495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48579" y="4132"/>
              <a:ext cx="12734940" cy="1028286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412392" y="4723176"/>
              <a:ext cx="1006475" cy="806450"/>
            </a:xfrm>
            <a:custGeom>
              <a:avLst/>
              <a:gdLst/>
              <a:ahLst/>
              <a:cxnLst/>
              <a:rect l="l" t="t" r="r" b="b"/>
              <a:pathLst>
                <a:path w="1006475" h="806450">
                  <a:moveTo>
                    <a:pt x="702655" y="238780"/>
                  </a:moveTo>
                  <a:lnTo>
                    <a:pt x="656184" y="229397"/>
                  </a:lnTo>
                  <a:lnTo>
                    <a:pt x="618234" y="203811"/>
                  </a:lnTo>
                  <a:lnTo>
                    <a:pt x="592647" y="165861"/>
                  </a:lnTo>
                  <a:lnTo>
                    <a:pt x="583265" y="119390"/>
                  </a:lnTo>
                  <a:lnTo>
                    <a:pt x="592647" y="72918"/>
                  </a:lnTo>
                  <a:lnTo>
                    <a:pt x="618234" y="34968"/>
                  </a:lnTo>
                  <a:lnTo>
                    <a:pt x="656184" y="9382"/>
                  </a:lnTo>
                  <a:lnTo>
                    <a:pt x="702655" y="0"/>
                  </a:lnTo>
                  <a:lnTo>
                    <a:pt x="749125" y="9382"/>
                  </a:lnTo>
                  <a:lnTo>
                    <a:pt x="787070" y="34968"/>
                  </a:lnTo>
                  <a:lnTo>
                    <a:pt x="812652" y="72918"/>
                  </a:lnTo>
                  <a:lnTo>
                    <a:pt x="822032" y="119390"/>
                  </a:lnTo>
                  <a:lnTo>
                    <a:pt x="812652" y="165861"/>
                  </a:lnTo>
                  <a:lnTo>
                    <a:pt x="787070" y="203811"/>
                  </a:lnTo>
                  <a:lnTo>
                    <a:pt x="749125" y="229397"/>
                  </a:lnTo>
                  <a:lnTo>
                    <a:pt x="702655" y="238780"/>
                  </a:lnTo>
                  <a:close/>
                </a:path>
                <a:path w="1006475" h="806450">
                  <a:moveTo>
                    <a:pt x="966428" y="805883"/>
                  </a:moveTo>
                  <a:lnTo>
                    <a:pt x="39848" y="805883"/>
                  </a:lnTo>
                  <a:lnTo>
                    <a:pt x="18772" y="799926"/>
                  </a:lnTo>
                  <a:lnTo>
                    <a:pt x="4745" y="784840"/>
                  </a:lnTo>
                  <a:lnTo>
                    <a:pt x="0" y="764805"/>
                  </a:lnTo>
                  <a:lnTo>
                    <a:pt x="6763" y="743999"/>
                  </a:lnTo>
                  <a:lnTo>
                    <a:pt x="311401" y="288267"/>
                  </a:lnTo>
                  <a:lnTo>
                    <a:pt x="326172" y="275011"/>
                  </a:lnTo>
                  <a:lnTo>
                    <a:pt x="344485" y="270592"/>
                  </a:lnTo>
                  <a:lnTo>
                    <a:pt x="362798" y="275011"/>
                  </a:lnTo>
                  <a:lnTo>
                    <a:pt x="377569" y="288267"/>
                  </a:lnTo>
                  <a:lnTo>
                    <a:pt x="553676" y="551701"/>
                  </a:lnTo>
                  <a:lnTo>
                    <a:pt x="851643" y="551701"/>
                  </a:lnTo>
                  <a:lnTo>
                    <a:pt x="998000" y="741810"/>
                  </a:lnTo>
                  <a:lnTo>
                    <a:pt x="1006190" y="762874"/>
                  </a:lnTo>
                  <a:lnTo>
                    <a:pt x="1002137" y="783671"/>
                  </a:lnTo>
                  <a:lnTo>
                    <a:pt x="988122" y="799556"/>
                  </a:lnTo>
                  <a:lnTo>
                    <a:pt x="966428" y="805883"/>
                  </a:lnTo>
                  <a:close/>
                </a:path>
                <a:path w="1006475" h="806450">
                  <a:moveTo>
                    <a:pt x="851643" y="551701"/>
                  </a:moveTo>
                  <a:lnTo>
                    <a:pt x="553676" y="551701"/>
                  </a:lnTo>
                  <a:lnTo>
                    <a:pt x="671123" y="399134"/>
                  </a:lnTo>
                  <a:lnTo>
                    <a:pt x="685456" y="387493"/>
                  </a:lnTo>
                  <a:lnTo>
                    <a:pt x="702655" y="383613"/>
                  </a:lnTo>
                  <a:lnTo>
                    <a:pt x="719855" y="387493"/>
                  </a:lnTo>
                  <a:lnTo>
                    <a:pt x="734187" y="399134"/>
                  </a:lnTo>
                  <a:lnTo>
                    <a:pt x="851643" y="551701"/>
                  </a:lnTo>
                  <a:close/>
                </a:path>
              </a:pathLst>
            </a:custGeom>
            <a:solidFill>
              <a:srgbClr val="5353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10895" y="2"/>
              <a:ext cx="12977103" cy="1028699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03261" y="2893399"/>
            <a:ext cx="4937760" cy="68262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66675">
              <a:lnSpc>
                <a:spcPct val="108000"/>
              </a:lnSpc>
              <a:spcBef>
                <a:spcPts val="135"/>
              </a:spcBef>
            </a:pPr>
            <a:r>
              <a:rPr sz="2750" spc="-140" dirty="0">
                <a:solidFill>
                  <a:srgbClr val="FF9F81"/>
                </a:solidFill>
                <a:latin typeface="Arial"/>
                <a:cs typeface="Arial"/>
              </a:rPr>
              <a:t>An</a:t>
            </a:r>
            <a:r>
              <a:rPr sz="2750" spc="-19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750" spc="-80" dirty="0">
                <a:solidFill>
                  <a:srgbClr val="FF9F81"/>
                </a:solidFill>
                <a:latin typeface="Arial"/>
                <a:cs typeface="Arial"/>
              </a:rPr>
              <a:t>employer</a:t>
            </a:r>
            <a:r>
              <a:rPr sz="2750" spc="-185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750" spc="-55" dirty="0">
                <a:solidFill>
                  <a:srgbClr val="FF9F81"/>
                </a:solidFill>
                <a:latin typeface="Arial"/>
                <a:cs typeface="Arial"/>
              </a:rPr>
              <a:t>can</a:t>
            </a:r>
            <a:r>
              <a:rPr sz="2750" spc="-185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750" spc="-110" dirty="0">
                <a:solidFill>
                  <a:srgbClr val="FF9F81"/>
                </a:solidFill>
                <a:latin typeface="Arial"/>
                <a:cs typeface="Arial"/>
              </a:rPr>
              <a:t>have</a:t>
            </a:r>
            <a:r>
              <a:rPr sz="2750" spc="-19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750" spc="-70" dirty="0">
                <a:solidFill>
                  <a:srgbClr val="FF9F81"/>
                </a:solidFill>
                <a:latin typeface="Arial"/>
                <a:cs typeface="Arial"/>
              </a:rPr>
              <a:t>more</a:t>
            </a:r>
            <a:r>
              <a:rPr sz="2750" spc="-185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750" spc="-20" dirty="0">
                <a:solidFill>
                  <a:srgbClr val="FF9F81"/>
                </a:solidFill>
                <a:latin typeface="Arial"/>
                <a:cs typeface="Arial"/>
              </a:rPr>
              <a:t>than </a:t>
            </a:r>
            <a:r>
              <a:rPr sz="2750" spc="-120" dirty="0">
                <a:solidFill>
                  <a:srgbClr val="FF9F81"/>
                </a:solidFill>
                <a:latin typeface="Arial"/>
                <a:cs typeface="Arial"/>
              </a:rPr>
              <a:t>one</a:t>
            </a:r>
            <a:r>
              <a:rPr sz="2750" spc="-125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750" spc="-30" dirty="0">
                <a:solidFill>
                  <a:srgbClr val="FF9F81"/>
                </a:solidFill>
                <a:latin typeface="Arial"/>
                <a:cs typeface="Arial"/>
              </a:rPr>
              <a:t>visa</a:t>
            </a:r>
            <a:r>
              <a:rPr sz="2750" spc="-12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FF9F81"/>
                </a:solidFill>
                <a:latin typeface="Arial"/>
                <a:cs typeface="Arial"/>
              </a:rPr>
              <a:t>petition</a:t>
            </a:r>
            <a:r>
              <a:rPr sz="2750" spc="-12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FF9F81"/>
                </a:solidFill>
                <a:latin typeface="Arial"/>
                <a:cs typeface="Arial"/>
              </a:rPr>
              <a:t>for</a:t>
            </a:r>
            <a:r>
              <a:rPr sz="2750" spc="-12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750" spc="-10" dirty="0">
                <a:solidFill>
                  <a:srgbClr val="FF9F81"/>
                </a:solidFill>
                <a:latin typeface="Arial"/>
                <a:cs typeface="Arial"/>
              </a:rPr>
              <a:t>different employees</a:t>
            </a:r>
            <a:endParaRPr sz="2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050">
              <a:latin typeface="Arial"/>
              <a:cs typeface="Arial"/>
            </a:endParaRPr>
          </a:p>
          <a:p>
            <a:pPr marL="12700" marR="228600">
              <a:lnSpc>
                <a:spcPct val="109100"/>
              </a:lnSpc>
            </a:pPr>
            <a:r>
              <a:rPr sz="2750" spc="-145" dirty="0">
                <a:solidFill>
                  <a:srgbClr val="FF9F81"/>
                </a:solidFill>
                <a:latin typeface="Arial"/>
                <a:cs typeface="Arial"/>
              </a:rPr>
              <a:t>Each</a:t>
            </a:r>
            <a:r>
              <a:rPr sz="2750" spc="-18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750" spc="-100" dirty="0">
                <a:solidFill>
                  <a:srgbClr val="FF9F81"/>
                </a:solidFill>
                <a:latin typeface="Arial"/>
                <a:cs typeface="Arial"/>
              </a:rPr>
              <a:t>Employer</a:t>
            </a:r>
            <a:r>
              <a:rPr sz="2750" spc="-18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750" spc="-35" dirty="0">
                <a:solidFill>
                  <a:srgbClr val="FF9F81"/>
                </a:solidFill>
                <a:latin typeface="Arial"/>
                <a:cs typeface="Arial"/>
              </a:rPr>
              <a:t>and</a:t>
            </a:r>
            <a:r>
              <a:rPr sz="2750" spc="-18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750" spc="-130" dirty="0">
                <a:solidFill>
                  <a:srgbClr val="FF9F81"/>
                </a:solidFill>
                <a:latin typeface="Arial"/>
                <a:cs typeface="Arial"/>
              </a:rPr>
              <a:t>Employee</a:t>
            </a:r>
            <a:r>
              <a:rPr sz="2750" spc="-18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750" spc="35" dirty="0">
                <a:solidFill>
                  <a:srgbClr val="FF9F81"/>
                </a:solidFill>
                <a:latin typeface="Arial"/>
                <a:cs typeface="Arial"/>
              </a:rPr>
              <a:t>is </a:t>
            </a:r>
            <a:r>
              <a:rPr sz="2750" spc="-55" dirty="0">
                <a:solidFill>
                  <a:srgbClr val="FF9F81"/>
                </a:solidFill>
                <a:latin typeface="Arial"/>
                <a:cs typeface="Arial"/>
              </a:rPr>
              <a:t>given</a:t>
            </a:r>
            <a:r>
              <a:rPr sz="2750" spc="-21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750" spc="-55" dirty="0">
                <a:solidFill>
                  <a:srgbClr val="FF9F81"/>
                </a:solidFill>
                <a:latin typeface="Arial"/>
                <a:cs typeface="Arial"/>
              </a:rPr>
              <a:t>a</a:t>
            </a:r>
            <a:r>
              <a:rPr sz="2750" spc="-21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750" spc="-10" dirty="0">
                <a:solidFill>
                  <a:srgbClr val="FF9F81"/>
                </a:solidFill>
                <a:latin typeface="Arial"/>
                <a:cs typeface="Arial"/>
              </a:rPr>
              <a:t>unique</a:t>
            </a:r>
            <a:r>
              <a:rPr sz="2750" spc="-204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750" spc="-25" dirty="0">
                <a:solidFill>
                  <a:srgbClr val="FF9F81"/>
                </a:solidFill>
                <a:latin typeface="Arial"/>
                <a:cs typeface="Arial"/>
              </a:rPr>
              <a:t>ID</a:t>
            </a:r>
            <a:endParaRPr sz="2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050">
              <a:latin typeface="Arial"/>
              <a:cs typeface="Arial"/>
            </a:endParaRPr>
          </a:p>
          <a:p>
            <a:pPr marL="12700" marR="5080">
              <a:lnSpc>
                <a:spcPct val="109100"/>
              </a:lnSpc>
            </a:pPr>
            <a:r>
              <a:rPr sz="2750" spc="-145" dirty="0">
                <a:solidFill>
                  <a:srgbClr val="FF9F81"/>
                </a:solidFill>
                <a:latin typeface="Arial"/>
                <a:cs typeface="Arial"/>
              </a:rPr>
              <a:t>Each</a:t>
            </a:r>
            <a:r>
              <a:rPr sz="2750" spc="-19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750" spc="-100" dirty="0">
                <a:solidFill>
                  <a:srgbClr val="FF9F81"/>
                </a:solidFill>
                <a:latin typeface="Arial"/>
                <a:cs typeface="Arial"/>
              </a:rPr>
              <a:t>Employer</a:t>
            </a:r>
            <a:r>
              <a:rPr sz="2750" spc="-19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750" spc="-55" dirty="0">
                <a:solidFill>
                  <a:srgbClr val="FF9F81"/>
                </a:solidFill>
                <a:latin typeface="Arial"/>
                <a:cs typeface="Arial"/>
              </a:rPr>
              <a:t>can</a:t>
            </a:r>
            <a:r>
              <a:rPr sz="2750" spc="-19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750" spc="50" dirty="0">
                <a:solidFill>
                  <a:srgbClr val="FF9F81"/>
                </a:solidFill>
                <a:latin typeface="Arial"/>
                <a:cs typeface="Arial"/>
              </a:rPr>
              <a:t>file</a:t>
            </a:r>
            <a:r>
              <a:rPr sz="2750" spc="-19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750" spc="-20" dirty="0">
                <a:solidFill>
                  <a:srgbClr val="FF9F81"/>
                </a:solidFill>
                <a:latin typeface="Arial"/>
                <a:cs typeface="Arial"/>
              </a:rPr>
              <a:t>visa </a:t>
            </a:r>
            <a:r>
              <a:rPr sz="2750" dirty="0">
                <a:solidFill>
                  <a:srgbClr val="FF9F81"/>
                </a:solidFill>
                <a:latin typeface="Arial"/>
                <a:cs typeface="Arial"/>
              </a:rPr>
              <a:t>petitions</a:t>
            </a:r>
            <a:r>
              <a:rPr sz="2750" spc="-114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FF9F81"/>
                </a:solidFill>
                <a:latin typeface="Arial"/>
                <a:cs typeface="Arial"/>
              </a:rPr>
              <a:t>from</a:t>
            </a:r>
            <a:r>
              <a:rPr sz="2750" spc="-114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750" spc="50" dirty="0">
                <a:solidFill>
                  <a:srgbClr val="FF9F81"/>
                </a:solidFill>
                <a:latin typeface="Arial"/>
                <a:cs typeface="Arial"/>
              </a:rPr>
              <a:t>multiple</a:t>
            </a:r>
            <a:r>
              <a:rPr sz="2750" spc="-11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750" spc="-10" dirty="0">
                <a:solidFill>
                  <a:srgbClr val="FF9F81"/>
                </a:solidFill>
                <a:latin typeface="Arial"/>
                <a:cs typeface="Arial"/>
              </a:rPr>
              <a:t>locations</a:t>
            </a:r>
            <a:endParaRPr sz="2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050">
              <a:latin typeface="Arial"/>
              <a:cs typeface="Arial"/>
            </a:endParaRPr>
          </a:p>
          <a:p>
            <a:pPr marL="12700" marR="5715">
              <a:lnSpc>
                <a:spcPct val="109100"/>
              </a:lnSpc>
            </a:pPr>
            <a:r>
              <a:rPr sz="2750" spc="-145" dirty="0">
                <a:solidFill>
                  <a:srgbClr val="FF9F81"/>
                </a:solidFill>
                <a:latin typeface="Arial"/>
                <a:cs typeface="Arial"/>
              </a:rPr>
              <a:t>Each</a:t>
            </a:r>
            <a:r>
              <a:rPr sz="2750" spc="-18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750" spc="-80" dirty="0">
                <a:solidFill>
                  <a:srgbClr val="FF9F81"/>
                </a:solidFill>
                <a:latin typeface="Arial"/>
                <a:cs typeface="Arial"/>
              </a:rPr>
              <a:t>employer</a:t>
            </a:r>
            <a:r>
              <a:rPr sz="2750" spc="-18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750" spc="-55" dirty="0">
                <a:solidFill>
                  <a:srgbClr val="FF9F81"/>
                </a:solidFill>
                <a:latin typeface="Arial"/>
                <a:cs typeface="Arial"/>
              </a:rPr>
              <a:t>can</a:t>
            </a:r>
            <a:r>
              <a:rPr sz="2750" spc="-18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750" spc="-110" dirty="0">
                <a:solidFill>
                  <a:srgbClr val="FF9F81"/>
                </a:solidFill>
                <a:latin typeface="Arial"/>
                <a:cs typeface="Arial"/>
              </a:rPr>
              <a:t>have</a:t>
            </a:r>
            <a:r>
              <a:rPr sz="2750" spc="-180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750" spc="40" dirty="0">
                <a:solidFill>
                  <a:srgbClr val="FF9F81"/>
                </a:solidFill>
                <a:latin typeface="Arial"/>
                <a:cs typeface="Arial"/>
              </a:rPr>
              <a:t>multiple </a:t>
            </a:r>
            <a:r>
              <a:rPr sz="2750" spc="-10" dirty="0">
                <a:solidFill>
                  <a:srgbClr val="FF9F81"/>
                </a:solidFill>
                <a:latin typeface="Arial"/>
                <a:cs typeface="Arial"/>
              </a:rPr>
              <a:t>employee</a:t>
            </a:r>
            <a:endParaRPr sz="2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>
              <a:latin typeface="Arial"/>
              <a:cs typeface="Arial"/>
            </a:endParaRPr>
          </a:p>
          <a:p>
            <a:pPr marL="12700" marR="945515">
              <a:lnSpc>
                <a:spcPct val="106800"/>
              </a:lnSpc>
              <a:spcBef>
                <a:spcPts val="5"/>
              </a:spcBef>
            </a:pPr>
            <a:r>
              <a:rPr sz="2750" spc="-145" dirty="0">
                <a:solidFill>
                  <a:srgbClr val="FF9F81"/>
                </a:solidFill>
                <a:latin typeface="Arial"/>
                <a:cs typeface="Arial"/>
              </a:rPr>
              <a:t>Each</a:t>
            </a:r>
            <a:r>
              <a:rPr sz="2750" spc="-195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FF9F81"/>
                </a:solidFill>
                <a:latin typeface="Arial"/>
                <a:cs typeface="Arial"/>
              </a:rPr>
              <a:t>location</a:t>
            </a:r>
            <a:r>
              <a:rPr sz="2750" spc="-195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750" spc="-60" dirty="0">
                <a:solidFill>
                  <a:srgbClr val="FF9F81"/>
                </a:solidFill>
                <a:latin typeface="Arial"/>
                <a:cs typeface="Arial"/>
              </a:rPr>
              <a:t>has</a:t>
            </a:r>
            <a:r>
              <a:rPr sz="2750" spc="-195" dirty="0">
                <a:solidFill>
                  <a:srgbClr val="FF9F81"/>
                </a:solidFill>
                <a:latin typeface="Arial"/>
                <a:cs typeface="Arial"/>
              </a:rPr>
              <a:t> </a:t>
            </a:r>
            <a:r>
              <a:rPr sz="2750" spc="40" dirty="0">
                <a:solidFill>
                  <a:srgbClr val="FF9F81"/>
                </a:solidFill>
                <a:latin typeface="Arial"/>
                <a:cs typeface="Arial"/>
              </a:rPr>
              <a:t>multiple </a:t>
            </a:r>
            <a:r>
              <a:rPr sz="2750" spc="-10" dirty="0">
                <a:solidFill>
                  <a:srgbClr val="FF9F81"/>
                </a:solidFill>
                <a:latin typeface="Arial"/>
                <a:cs typeface="Arial"/>
              </a:rPr>
              <a:t>employee</a:t>
            </a:r>
            <a:endParaRPr sz="2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55231" y="449751"/>
            <a:ext cx="2863215" cy="140462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 marR="5080" indent="490855">
              <a:lnSpc>
                <a:spcPts val="5100"/>
              </a:lnSpc>
              <a:spcBef>
                <a:spcPts val="819"/>
              </a:spcBef>
            </a:pPr>
            <a:r>
              <a:rPr spc="-10" dirty="0">
                <a:solidFill>
                  <a:srgbClr val="FFFFFF"/>
                </a:solidFill>
              </a:rPr>
              <a:t>Logical </a:t>
            </a:r>
            <a:r>
              <a:rPr spc="-20" dirty="0">
                <a:solidFill>
                  <a:srgbClr val="FFFFFF"/>
                </a:solidFill>
              </a:rPr>
              <a:t>Data</a:t>
            </a:r>
            <a:r>
              <a:rPr spc="-350" dirty="0">
                <a:solidFill>
                  <a:srgbClr val="FFFFFF"/>
                </a:solidFill>
              </a:rPr>
              <a:t> </a:t>
            </a:r>
            <a:r>
              <a:rPr spc="-20" dirty="0">
                <a:solidFill>
                  <a:srgbClr val="FFFFFF"/>
                </a:solidFill>
              </a:rPr>
              <a:t>Model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514228" y="4116"/>
            <a:ext cx="12774295" cy="10283190"/>
            <a:chOff x="5514228" y="4116"/>
            <a:chExt cx="12774295" cy="10283190"/>
          </a:xfrm>
        </p:grpSpPr>
        <p:sp>
          <p:nvSpPr>
            <p:cNvPr id="5" name="object 5"/>
            <p:cNvSpPr/>
            <p:nvPr/>
          </p:nvSpPr>
          <p:spPr>
            <a:xfrm>
              <a:off x="5514228" y="4116"/>
              <a:ext cx="12774295" cy="10283190"/>
            </a:xfrm>
            <a:custGeom>
              <a:avLst/>
              <a:gdLst/>
              <a:ahLst/>
              <a:cxnLst/>
              <a:rect l="l" t="t" r="r" b="b"/>
              <a:pathLst>
                <a:path w="12774294" h="10283190">
                  <a:moveTo>
                    <a:pt x="0" y="0"/>
                  </a:moveTo>
                  <a:lnTo>
                    <a:pt x="12773772" y="0"/>
                  </a:lnTo>
                  <a:lnTo>
                    <a:pt x="12773772" y="10282884"/>
                  </a:lnTo>
                  <a:lnTo>
                    <a:pt x="0" y="10282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97442" y="4116"/>
              <a:ext cx="10172699" cy="10282883"/>
            </a:xfrm>
            <a:prstGeom prst="rect">
              <a:avLst/>
            </a:prstGeom>
          </p:spPr>
        </p:pic>
      </p:grp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0" y="2899827"/>
          <a:ext cx="5495925" cy="53625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2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53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3000" spc="55" dirty="0">
                          <a:solidFill>
                            <a:srgbClr val="212121"/>
                          </a:solidFill>
                          <a:latin typeface="Times New Roman"/>
                          <a:cs typeface="Times New Roman"/>
                        </a:rPr>
                        <a:t>Parent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161925" marB="0">
                    <a:lnL w="19050">
                      <a:solidFill>
                        <a:srgbClr val="FF9F81"/>
                      </a:solidFill>
                      <a:prstDash val="solid"/>
                    </a:lnL>
                    <a:lnR w="19050">
                      <a:solidFill>
                        <a:srgbClr val="FF9F81"/>
                      </a:solidFill>
                      <a:prstDash val="solid"/>
                    </a:lnR>
                    <a:lnT w="19050">
                      <a:solidFill>
                        <a:srgbClr val="FF9F81"/>
                      </a:solidFill>
                      <a:prstDash val="solid"/>
                    </a:lnT>
                    <a:lnB w="19050">
                      <a:solidFill>
                        <a:srgbClr val="FF9F8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3000" spc="-10" dirty="0">
                          <a:solidFill>
                            <a:srgbClr val="212121"/>
                          </a:solidFill>
                          <a:latin typeface="Times New Roman"/>
                          <a:cs typeface="Times New Roman"/>
                        </a:rPr>
                        <a:t>Child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161925" marB="0">
                    <a:lnL w="19050">
                      <a:solidFill>
                        <a:srgbClr val="FF9F81"/>
                      </a:solidFill>
                      <a:prstDash val="solid"/>
                    </a:lnL>
                    <a:lnR w="19050">
                      <a:solidFill>
                        <a:srgbClr val="FF9F81"/>
                      </a:solidFill>
                      <a:prstDash val="solid"/>
                    </a:lnR>
                    <a:lnT w="19050">
                      <a:solidFill>
                        <a:srgbClr val="FF9F81"/>
                      </a:solidFill>
                      <a:prstDash val="solid"/>
                    </a:lnT>
                    <a:lnB w="19050">
                      <a:solidFill>
                        <a:srgbClr val="FF9F8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53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3000" spc="-10" dirty="0">
                          <a:solidFill>
                            <a:srgbClr val="212121"/>
                          </a:solidFill>
                          <a:latin typeface="Times New Roman"/>
                          <a:cs typeface="Times New Roman"/>
                        </a:rPr>
                        <a:t>Employer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161925" marB="0">
                    <a:lnL w="19050">
                      <a:solidFill>
                        <a:srgbClr val="FF9F81"/>
                      </a:solidFill>
                      <a:prstDash val="solid"/>
                    </a:lnL>
                    <a:lnR w="19050">
                      <a:solidFill>
                        <a:srgbClr val="FF9F81"/>
                      </a:solidFill>
                      <a:prstDash val="solid"/>
                    </a:lnR>
                    <a:lnT w="19050">
                      <a:solidFill>
                        <a:srgbClr val="FF9F81"/>
                      </a:solidFill>
                      <a:prstDash val="solid"/>
                    </a:lnT>
                    <a:lnB w="19050">
                      <a:solidFill>
                        <a:srgbClr val="FF9F8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3000" spc="-10" dirty="0">
                          <a:solidFill>
                            <a:srgbClr val="212121"/>
                          </a:solidFill>
                          <a:latin typeface="Times New Roman"/>
                          <a:cs typeface="Times New Roman"/>
                        </a:rPr>
                        <a:t>Employee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161925" marB="0">
                    <a:lnL w="19050">
                      <a:solidFill>
                        <a:srgbClr val="FF9F81"/>
                      </a:solidFill>
                      <a:prstDash val="solid"/>
                    </a:lnL>
                    <a:lnR w="19050">
                      <a:solidFill>
                        <a:srgbClr val="FF9F81"/>
                      </a:solidFill>
                      <a:prstDash val="solid"/>
                    </a:lnR>
                    <a:lnT w="19050">
                      <a:solidFill>
                        <a:srgbClr val="FF9F81"/>
                      </a:solidFill>
                      <a:prstDash val="solid"/>
                    </a:lnT>
                    <a:lnB w="19050">
                      <a:solidFill>
                        <a:srgbClr val="FF9F8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58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3000" spc="-10" dirty="0">
                          <a:solidFill>
                            <a:srgbClr val="212121"/>
                          </a:solidFill>
                          <a:latin typeface="Times New Roman"/>
                          <a:cs typeface="Times New Roman"/>
                        </a:rPr>
                        <a:t>Employer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161925" marB="0">
                    <a:lnL w="19050">
                      <a:solidFill>
                        <a:srgbClr val="FF9F81"/>
                      </a:solidFill>
                      <a:prstDash val="solid"/>
                    </a:lnL>
                    <a:lnR w="19050">
                      <a:solidFill>
                        <a:srgbClr val="FF9F81"/>
                      </a:solidFill>
                      <a:prstDash val="solid"/>
                    </a:lnR>
                    <a:lnT w="19050">
                      <a:solidFill>
                        <a:srgbClr val="FF9F81"/>
                      </a:solidFill>
                      <a:prstDash val="solid"/>
                    </a:lnT>
                    <a:lnB w="19050">
                      <a:solidFill>
                        <a:srgbClr val="FF9F8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3000" spc="-10" dirty="0">
                          <a:solidFill>
                            <a:srgbClr val="212121"/>
                          </a:solidFill>
                          <a:latin typeface="Times New Roman"/>
                          <a:cs typeface="Times New Roman"/>
                        </a:rPr>
                        <a:t>Location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161925" marB="0">
                    <a:lnL w="19050">
                      <a:solidFill>
                        <a:srgbClr val="FF9F81"/>
                      </a:solidFill>
                      <a:prstDash val="solid"/>
                    </a:lnL>
                    <a:lnR w="19050">
                      <a:solidFill>
                        <a:srgbClr val="FF9F81"/>
                      </a:solidFill>
                      <a:prstDash val="solid"/>
                    </a:lnR>
                    <a:lnT w="19050">
                      <a:solidFill>
                        <a:srgbClr val="FF9F81"/>
                      </a:solidFill>
                      <a:prstDash val="solid"/>
                    </a:lnT>
                    <a:lnB w="19050">
                      <a:solidFill>
                        <a:srgbClr val="FF9F8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53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3000" spc="-10" dirty="0">
                          <a:solidFill>
                            <a:srgbClr val="212121"/>
                          </a:solidFill>
                          <a:latin typeface="Times New Roman"/>
                          <a:cs typeface="Times New Roman"/>
                        </a:rPr>
                        <a:t>Employer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161925" marB="0">
                    <a:lnL w="19050">
                      <a:solidFill>
                        <a:srgbClr val="FF9F81"/>
                      </a:solidFill>
                      <a:prstDash val="solid"/>
                    </a:lnL>
                    <a:lnR w="19050">
                      <a:solidFill>
                        <a:srgbClr val="FF9F81"/>
                      </a:solidFill>
                      <a:prstDash val="solid"/>
                    </a:lnR>
                    <a:lnT w="19050">
                      <a:solidFill>
                        <a:srgbClr val="FF9F81"/>
                      </a:solidFill>
                      <a:prstDash val="solid"/>
                    </a:lnT>
                    <a:lnB w="19050">
                      <a:solidFill>
                        <a:srgbClr val="FF9F8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3000" spc="-70" dirty="0">
                          <a:solidFill>
                            <a:srgbClr val="212121"/>
                          </a:solidFill>
                          <a:latin typeface="Times New Roman"/>
                          <a:cs typeface="Times New Roman"/>
                        </a:rPr>
                        <a:t>Case</a:t>
                      </a:r>
                      <a:r>
                        <a:rPr sz="3000" spc="-204" dirty="0">
                          <a:solidFill>
                            <a:srgbClr val="21212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000" spc="-10" dirty="0">
                          <a:solidFill>
                            <a:srgbClr val="212121"/>
                          </a:solidFill>
                          <a:latin typeface="Times New Roman"/>
                          <a:cs typeface="Times New Roman"/>
                        </a:rPr>
                        <a:t>Status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161925" marB="0">
                    <a:lnL w="19050">
                      <a:solidFill>
                        <a:srgbClr val="FF9F81"/>
                      </a:solidFill>
                      <a:prstDash val="solid"/>
                    </a:lnL>
                    <a:lnR w="19050">
                      <a:solidFill>
                        <a:srgbClr val="FF9F81"/>
                      </a:solidFill>
                      <a:prstDash val="solid"/>
                    </a:lnR>
                    <a:lnT w="19050">
                      <a:solidFill>
                        <a:srgbClr val="FF9F81"/>
                      </a:solidFill>
                      <a:prstDash val="solid"/>
                    </a:lnT>
                    <a:lnB w="19050">
                      <a:solidFill>
                        <a:srgbClr val="FF9F8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53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3000" spc="-70" dirty="0">
                          <a:solidFill>
                            <a:srgbClr val="212121"/>
                          </a:solidFill>
                          <a:latin typeface="Times New Roman"/>
                          <a:cs typeface="Times New Roman"/>
                        </a:rPr>
                        <a:t>Case</a:t>
                      </a:r>
                      <a:r>
                        <a:rPr sz="3000" spc="-204" dirty="0">
                          <a:solidFill>
                            <a:srgbClr val="21212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000" spc="-10" dirty="0">
                          <a:solidFill>
                            <a:srgbClr val="212121"/>
                          </a:solidFill>
                          <a:latin typeface="Times New Roman"/>
                          <a:cs typeface="Times New Roman"/>
                        </a:rPr>
                        <a:t>Status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161925" marB="0">
                    <a:lnL w="19050">
                      <a:solidFill>
                        <a:srgbClr val="FF9F81"/>
                      </a:solidFill>
                      <a:prstDash val="solid"/>
                    </a:lnL>
                    <a:lnR w="19050">
                      <a:solidFill>
                        <a:srgbClr val="FF9F81"/>
                      </a:solidFill>
                      <a:prstDash val="solid"/>
                    </a:lnR>
                    <a:lnT w="19050">
                      <a:solidFill>
                        <a:srgbClr val="FF9F81"/>
                      </a:solidFill>
                      <a:prstDash val="solid"/>
                    </a:lnT>
                    <a:lnB w="19050">
                      <a:solidFill>
                        <a:srgbClr val="FF9F8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3000" spc="-10" dirty="0">
                          <a:solidFill>
                            <a:srgbClr val="212121"/>
                          </a:solidFill>
                          <a:latin typeface="Times New Roman"/>
                          <a:cs typeface="Times New Roman"/>
                        </a:rPr>
                        <a:t>Employee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161925" marB="0">
                    <a:lnL w="19050">
                      <a:solidFill>
                        <a:srgbClr val="FF9F81"/>
                      </a:solidFill>
                      <a:prstDash val="solid"/>
                    </a:lnL>
                    <a:lnR w="19050">
                      <a:solidFill>
                        <a:srgbClr val="FF9F81"/>
                      </a:solidFill>
                      <a:prstDash val="solid"/>
                    </a:lnR>
                    <a:lnT w="19050">
                      <a:solidFill>
                        <a:srgbClr val="FF9F81"/>
                      </a:solidFill>
                      <a:prstDash val="solid"/>
                    </a:lnT>
                    <a:lnB w="19050">
                      <a:solidFill>
                        <a:srgbClr val="FF9F8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953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3000" spc="-10" dirty="0">
                          <a:solidFill>
                            <a:srgbClr val="212121"/>
                          </a:solidFill>
                          <a:latin typeface="Times New Roman"/>
                          <a:cs typeface="Times New Roman"/>
                        </a:rPr>
                        <a:t>Location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161925" marB="0">
                    <a:lnL w="19050">
                      <a:solidFill>
                        <a:srgbClr val="FF9F81"/>
                      </a:solidFill>
                      <a:prstDash val="solid"/>
                    </a:lnL>
                    <a:lnR w="19050">
                      <a:solidFill>
                        <a:srgbClr val="FF9F81"/>
                      </a:solidFill>
                      <a:prstDash val="solid"/>
                    </a:lnR>
                    <a:lnT w="19050">
                      <a:solidFill>
                        <a:srgbClr val="FF9F81"/>
                      </a:solidFill>
                      <a:prstDash val="solid"/>
                    </a:lnT>
                    <a:lnB w="19050">
                      <a:solidFill>
                        <a:srgbClr val="FF9F8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3000" spc="-10" dirty="0">
                          <a:solidFill>
                            <a:srgbClr val="212121"/>
                          </a:solidFill>
                          <a:latin typeface="Times New Roman"/>
                          <a:cs typeface="Times New Roman"/>
                        </a:rPr>
                        <a:t>Employee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161925" marB="0">
                    <a:lnL w="19050">
                      <a:solidFill>
                        <a:srgbClr val="FF9F81"/>
                      </a:solidFill>
                      <a:prstDash val="solid"/>
                    </a:lnL>
                    <a:lnR w="19050">
                      <a:solidFill>
                        <a:srgbClr val="FF9F81"/>
                      </a:solidFill>
                      <a:prstDash val="solid"/>
                    </a:lnR>
                    <a:lnT w="19050">
                      <a:solidFill>
                        <a:srgbClr val="FF9F81"/>
                      </a:solidFill>
                      <a:prstDash val="solid"/>
                    </a:lnT>
                    <a:lnB w="19050">
                      <a:solidFill>
                        <a:srgbClr val="FF9F8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739" y="4056852"/>
            <a:ext cx="3880485" cy="205232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520700" marR="513080" indent="-103505" algn="ctr">
              <a:lnSpc>
                <a:spcPts val="5100"/>
              </a:lnSpc>
              <a:spcBef>
                <a:spcPts val="820"/>
              </a:spcBef>
            </a:pPr>
            <a:r>
              <a:rPr spc="-10" dirty="0"/>
              <a:t>Physical </a:t>
            </a:r>
            <a:r>
              <a:rPr spc="-20" dirty="0"/>
              <a:t>Data</a:t>
            </a:r>
            <a:r>
              <a:rPr spc="-350" dirty="0"/>
              <a:t> </a:t>
            </a:r>
            <a:r>
              <a:rPr spc="-20" dirty="0"/>
              <a:t>Model</a:t>
            </a:r>
          </a:p>
          <a:p>
            <a:pPr algn="ctr">
              <a:lnSpc>
                <a:spcPts val="5040"/>
              </a:lnSpc>
            </a:pPr>
            <a:r>
              <a:rPr spc="55" dirty="0"/>
              <a:t>with</a:t>
            </a:r>
            <a:r>
              <a:rPr spc="-375" dirty="0"/>
              <a:t> </a:t>
            </a:r>
            <a:r>
              <a:rPr spc="-10" dirty="0"/>
              <a:t>commands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540623" y="4129"/>
            <a:ext cx="12747625" cy="10283190"/>
            <a:chOff x="5540623" y="4129"/>
            <a:chExt cx="12747625" cy="102831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48579" y="4129"/>
              <a:ext cx="12734940" cy="1028287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412392" y="4723173"/>
              <a:ext cx="1006475" cy="806450"/>
            </a:xfrm>
            <a:custGeom>
              <a:avLst/>
              <a:gdLst/>
              <a:ahLst/>
              <a:cxnLst/>
              <a:rect l="l" t="t" r="r" b="b"/>
              <a:pathLst>
                <a:path w="1006475" h="806450">
                  <a:moveTo>
                    <a:pt x="702655" y="238780"/>
                  </a:moveTo>
                  <a:lnTo>
                    <a:pt x="656184" y="229397"/>
                  </a:lnTo>
                  <a:lnTo>
                    <a:pt x="618234" y="203811"/>
                  </a:lnTo>
                  <a:lnTo>
                    <a:pt x="592647" y="165861"/>
                  </a:lnTo>
                  <a:lnTo>
                    <a:pt x="583265" y="119390"/>
                  </a:lnTo>
                  <a:lnTo>
                    <a:pt x="592647" y="72918"/>
                  </a:lnTo>
                  <a:lnTo>
                    <a:pt x="618234" y="34968"/>
                  </a:lnTo>
                  <a:lnTo>
                    <a:pt x="656184" y="9382"/>
                  </a:lnTo>
                  <a:lnTo>
                    <a:pt x="702655" y="0"/>
                  </a:lnTo>
                  <a:lnTo>
                    <a:pt x="749125" y="9382"/>
                  </a:lnTo>
                  <a:lnTo>
                    <a:pt x="787070" y="34968"/>
                  </a:lnTo>
                  <a:lnTo>
                    <a:pt x="812652" y="72918"/>
                  </a:lnTo>
                  <a:lnTo>
                    <a:pt x="822032" y="119390"/>
                  </a:lnTo>
                  <a:lnTo>
                    <a:pt x="812652" y="165861"/>
                  </a:lnTo>
                  <a:lnTo>
                    <a:pt x="787070" y="203811"/>
                  </a:lnTo>
                  <a:lnTo>
                    <a:pt x="749125" y="229397"/>
                  </a:lnTo>
                  <a:lnTo>
                    <a:pt x="702655" y="238780"/>
                  </a:lnTo>
                  <a:close/>
                </a:path>
                <a:path w="1006475" h="806450">
                  <a:moveTo>
                    <a:pt x="966428" y="805883"/>
                  </a:moveTo>
                  <a:lnTo>
                    <a:pt x="39848" y="805883"/>
                  </a:lnTo>
                  <a:lnTo>
                    <a:pt x="18772" y="799926"/>
                  </a:lnTo>
                  <a:lnTo>
                    <a:pt x="4745" y="784840"/>
                  </a:lnTo>
                  <a:lnTo>
                    <a:pt x="0" y="764805"/>
                  </a:lnTo>
                  <a:lnTo>
                    <a:pt x="6763" y="743999"/>
                  </a:lnTo>
                  <a:lnTo>
                    <a:pt x="311401" y="288267"/>
                  </a:lnTo>
                  <a:lnTo>
                    <a:pt x="326172" y="275011"/>
                  </a:lnTo>
                  <a:lnTo>
                    <a:pt x="344485" y="270592"/>
                  </a:lnTo>
                  <a:lnTo>
                    <a:pt x="362798" y="275011"/>
                  </a:lnTo>
                  <a:lnTo>
                    <a:pt x="377569" y="288267"/>
                  </a:lnTo>
                  <a:lnTo>
                    <a:pt x="553676" y="551701"/>
                  </a:lnTo>
                  <a:lnTo>
                    <a:pt x="851643" y="551701"/>
                  </a:lnTo>
                  <a:lnTo>
                    <a:pt x="998000" y="741810"/>
                  </a:lnTo>
                  <a:lnTo>
                    <a:pt x="1006190" y="762874"/>
                  </a:lnTo>
                  <a:lnTo>
                    <a:pt x="1002137" y="783671"/>
                  </a:lnTo>
                  <a:lnTo>
                    <a:pt x="988122" y="799556"/>
                  </a:lnTo>
                  <a:lnTo>
                    <a:pt x="966428" y="805883"/>
                  </a:lnTo>
                  <a:close/>
                </a:path>
                <a:path w="1006475" h="806450">
                  <a:moveTo>
                    <a:pt x="851643" y="551701"/>
                  </a:moveTo>
                  <a:lnTo>
                    <a:pt x="553676" y="551701"/>
                  </a:lnTo>
                  <a:lnTo>
                    <a:pt x="671123" y="399134"/>
                  </a:lnTo>
                  <a:lnTo>
                    <a:pt x="685456" y="387493"/>
                  </a:lnTo>
                  <a:lnTo>
                    <a:pt x="702655" y="383613"/>
                  </a:lnTo>
                  <a:lnTo>
                    <a:pt x="719855" y="387493"/>
                  </a:lnTo>
                  <a:lnTo>
                    <a:pt x="734187" y="399134"/>
                  </a:lnTo>
                  <a:lnTo>
                    <a:pt x="851643" y="551701"/>
                  </a:lnTo>
                  <a:close/>
                </a:path>
              </a:pathLst>
            </a:custGeom>
            <a:solidFill>
              <a:srgbClr val="5353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540623" y="7325"/>
              <a:ext cx="12747625" cy="10280015"/>
            </a:xfrm>
            <a:custGeom>
              <a:avLst/>
              <a:gdLst/>
              <a:ahLst/>
              <a:cxnLst/>
              <a:rect l="l" t="t" r="r" b="b"/>
              <a:pathLst>
                <a:path w="12747625" h="10280015">
                  <a:moveTo>
                    <a:pt x="12747376" y="10279674"/>
                  </a:moveTo>
                  <a:lnTo>
                    <a:pt x="0" y="10279674"/>
                  </a:lnTo>
                  <a:lnTo>
                    <a:pt x="0" y="0"/>
                  </a:lnTo>
                  <a:lnTo>
                    <a:pt x="12603480" y="0"/>
                  </a:lnTo>
                  <a:lnTo>
                    <a:pt x="12747376" y="248381"/>
                  </a:lnTo>
                  <a:lnTo>
                    <a:pt x="12747376" y="102796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53730" y="1551736"/>
              <a:ext cx="12734269" cy="7181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739" y="4056852"/>
            <a:ext cx="3880485" cy="205232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520700" marR="513080" indent="-103505" algn="ctr">
              <a:lnSpc>
                <a:spcPts val="5100"/>
              </a:lnSpc>
              <a:spcBef>
                <a:spcPts val="820"/>
              </a:spcBef>
            </a:pPr>
            <a:r>
              <a:rPr spc="-10" dirty="0"/>
              <a:t>Physical </a:t>
            </a:r>
            <a:r>
              <a:rPr spc="-20" dirty="0"/>
              <a:t>Data</a:t>
            </a:r>
            <a:r>
              <a:rPr spc="-350" dirty="0"/>
              <a:t> </a:t>
            </a:r>
            <a:r>
              <a:rPr spc="-20" dirty="0"/>
              <a:t>Model</a:t>
            </a:r>
          </a:p>
          <a:p>
            <a:pPr algn="ctr">
              <a:lnSpc>
                <a:spcPts val="5040"/>
              </a:lnSpc>
            </a:pPr>
            <a:r>
              <a:rPr spc="55" dirty="0"/>
              <a:t>with</a:t>
            </a:r>
            <a:r>
              <a:rPr spc="-375" dirty="0"/>
              <a:t> </a:t>
            </a:r>
            <a:r>
              <a:rPr spc="-10" dirty="0"/>
              <a:t>commands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547786" y="0"/>
            <a:ext cx="12740640" cy="10287000"/>
            <a:chOff x="5547786" y="0"/>
            <a:chExt cx="12740640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48579" y="4129"/>
              <a:ext cx="12734940" cy="1028287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412392" y="4723173"/>
              <a:ext cx="1006475" cy="806450"/>
            </a:xfrm>
            <a:custGeom>
              <a:avLst/>
              <a:gdLst/>
              <a:ahLst/>
              <a:cxnLst/>
              <a:rect l="l" t="t" r="r" b="b"/>
              <a:pathLst>
                <a:path w="1006475" h="806450">
                  <a:moveTo>
                    <a:pt x="702655" y="238780"/>
                  </a:moveTo>
                  <a:lnTo>
                    <a:pt x="656184" y="229397"/>
                  </a:lnTo>
                  <a:lnTo>
                    <a:pt x="618234" y="203811"/>
                  </a:lnTo>
                  <a:lnTo>
                    <a:pt x="592647" y="165861"/>
                  </a:lnTo>
                  <a:lnTo>
                    <a:pt x="583265" y="119390"/>
                  </a:lnTo>
                  <a:lnTo>
                    <a:pt x="592647" y="72918"/>
                  </a:lnTo>
                  <a:lnTo>
                    <a:pt x="618234" y="34968"/>
                  </a:lnTo>
                  <a:lnTo>
                    <a:pt x="656184" y="9382"/>
                  </a:lnTo>
                  <a:lnTo>
                    <a:pt x="702655" y="0"/>
                  </a:lnTo>
                  <a:lnTo>
                    <a:pt x="749125" y="9382"/>
                  </a:lnTo>
                  <a:lnTo>
                    <a:pt x="787070" y="34968"/>
                  </a:lnTo>
                  <a:lnTo>
                    <a:pt x="812652" y="72918"/>
                  </a:lnTo>
                  <a:lnTo>
                    <a:pt x="822032" y="119390"/>
                  </a:lnTo>
                  <a:lnTo>
                    <a:pt x="812652" y="165861"/>
                  </a:lnTo>
                  <a:lnTo>
                    <a:pt x="787070" y="203811"/>
                  </a:lnTo>
                  <a:lnTo>
                    <a:pt x="749125" y="229397"/>
                  </a:lnTo>
                  <a:lnTo>
                    <a:pt x="702655" y="238780"/>
                  </a:lnTo>
                  <a:close/>
                </a:path>
                <a:path w="1006475" h="806450">
                  <a:moveTo>
                    <a:pt x="966428" y="805883"/>
                  </a:moveTo>
                  <a:lnTo>
                    <a:pt x="39848" y="805883"/>
                  </a:lnTo>
                  <a:lnTo>
                    <a:pt x="18772" y="799926"/>
                  </a:lnTo>
                  <a:lnTo>
                    <a:pt x="4745" y="784840"/>
                  </a:lnTo>
                  <a:lnTo>
                    <a:pt x="0" y="764805"/>
                  </a:lnTo>
                  <a:lnTo>
                    <a:pt x="6763" y="743999"/>
                  </a:lnTo>
                  <a:lnTo>
                    <a:pt x="311401" y="288267"/>
                  </a:lnTo>
                  <a:lnTo>
                    <a:pt x="326172" y="275011"/>
                  </a:lnTo>
                  <a:lnTo>
                    <a:pt x="344485" y="270592"/>
                  </a:lnTo>
                  <a:lnTo>
                    <a:pt x="362798" y="275011"/>
                  </a:lnTo>
                  <a:lnTo>
                    <a:pt x="377569" y="288267"/>
                  </a:lnTo>
                  <a:lnTo>
                    <a:pt x="553676" y="551701"/>
                  </a:lnTo>
                  <a:lnTo>
                    <a:pt x="851643" y="551701"/>
                  </a:lnTo>
                  <a:lnTo>
                    <a:pt x="998000" y="741810"/>
                  </a:lnTo>
                  <a:lnTo>
                    <a:pt x="1006190" y="762874"/>
                  </a:lnTo>
                  <a:lnTo>
                    <a:pt x="1002137" y="783671"/>
                  </a:lnTo>
                  <a:lnTo>
                    <a:pt x="988122" y="799556"/>
                  </a:lnTo>
                  <a:lnTo>
                    <a:pt x="966428" y="805883"/>
                  </a:lnTo>
                  <a:close/>
                </a:path>
                <a:path w="1006475" h="806450">
                  <a:moveTo>
                    <a:pt x="851643" y="551701"/>
                  </a:moveTo>
                  <a:lnTo>
                    <a:pt x="553676" y="551701"/>
                  </a:lnTo>
                  <a:lnTo>
                    <a:pt x="671123" y="399134"/>
                  </a:lnTo>
                  <a:lnTo>
                    <a:pt x="685456" y="387493"/>
                  </a:lnTo>
                  <a:lnTo>
                    <a:pt x="702655" y="383613"/>
                  </a:lnTo>
                  <a:lnTo>
                    <a:pt x="719855" y="387493"/>
                  </a:lnTo>
                  <a:lnTo>
                    <a:pt x="734187" y="399134"/>
                  </a:lnTo>
                  <a:lnTo>
                    <a:pt x="851643" y="551701"/>
                  </a:lnTo>
                  <a:close/>
                </a:path>
              </a:pathLst>
            </a:custGeom>
            <a:solidFill>
              <a:srgbClr val="5353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47786" y="0"/>
              <a:ext cx="12740212" cy="102869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739" y="4056852"/>
            <a:ext cx="3880485" cy="205232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520700" marR="513080" indent="-103505" algn="ctr">
              <a:lnSpc>
                <a:spcPts val="5100"/>
              </a:lnSpc>
              <a:spcBef>
                <a:spcPts val="820"/>
              </a:spcBef>
            </a:pPr>
            <a:r>
              <a:rPr spc="-10" dirty="0"/>
              <a:t>Physical </a:t>
            </a:r>
            <a:r>
              <a:rPr spc="-20" dirty="0"/>
              <a:t>Data</a:t>
            </a:r>
            <a:r>
              <a:rPr spc="-350" dirty="0"/>
              <a:t> </a:t>
            </a:r>
            <a:r>
              <a:rPr spc="-20" dirty="0"/>
              <a:t>Model</a:t>
            </a:r>
          </a:p>
          <a:p>
            <a:pPr algn="ctr">
              <a:lnSpc>
                <a:spcPts val="5040"/>
              </a:lnSpc>
            </a:pPr>
            <a:r>
              <a:rPr spc="55" dirty="0"/>
              <a:t>with</a:t>
            </a:r>
            <a:r>
              <a:rPr spc="-375" dirty="0"/>
              <a:t> </a:t>
            </a:r>
            <a:r>
              <a:rPr spc="-10" dirty="0"/>
              <a:t>commands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540623" y="7335"/>
            <a:ext cx="12747625" cy="10280015"/>
            <a:chOff x="5540623" y="7335"/>
            <a:chExt cx="12747625" cy="10280015"/>
          </a:xfrm>
        </p:grpSpPr>
        <p:sp>
          <p:nvSpPr>
            <p:cNvPr id="4" name="object 4"/>
            <p:cNvSpPr/>
            <p:nvPr/>
          </p:nvSpPr>
          <p:spPr>
            <a:xfrm>
              <a:off x="5540623" y="7335"/>
              <a:ext cx="12747625" cy="10280015"/>
            </a:xfrm>
            <a:custGeom>
              <a:avLst/>
              <a:gdLst/>
              <a:ahLst/>
              <a:cxnLst/>
              <a:rect l="l" t="t" r="r" b="b"/>
              <a:pathLst>
                <a:path w="12747625" h="10280015">
                  <a:moveTo>
                    <a:pt x="0" y="0"/>
                  </a:moveTo>
                  <a:lnTo>
                    <a:pt x="12747376" y="0"/>
                  </a:lnTo>
                  <a:lnTo>
                    <a:pt x="12747376" y="10279664"/>
                  </a:lnTo>
                  <a:lnTo>
                    <a:pt x="0" y="10279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91108" y="30636"/>
              <a:ext cx="9982199" cy="14192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46536" y="1186967"/>
              <a:ext cx="12741462" cy="88391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D482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</TotalTime>
  <Words>966</Words>
  <Application>Microsoft Office PowerPoint</Application>
  <PresentationFormat>Custom</PresentationFormat>
  <Paragraphs>114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Times New Roman</vt:lpstr>
      <vt:lpstr>Office Theme</vt:lpstr>
      <vt:lpstr>Group Project:</vt:lpstr>
      <vt:lpstr>Our Team</vt:lpstr>
      <vt:lpstr>Problem Description:</vt:lpstr>
      <vt:lpstr>Project Road Map</vt:lpstr>
      <vt:lpstr>Conceptual Data Model</vt:lpstr>
      <vt:lpstr>Logical Data Model</vt:lpstr>
      <vt:lpstr>Physical Data Model with commands</vt:lpstr>
      <vt:lpstr>Physical Data Model with commands</vt:lpstr>
      <vt:lpstr>Physical Data Model with commands</vt:lpstr>
      <vt:lpstr>1. Which employer had the highest number of certified H1B visa petitions</vt:lpstr>
      <vt:lpstr>Examined the dataset of selected H1B petitions and eliminated any duplicated records to prevent redundancy in our analysis.</vt:lpstr>
      <vt:lpstr>Insight-1</vt:lpstr>
      <vt:lpstr>PowerPoint Presentation</vt:lpstr>
      <vt:lpstr>PowerPoint Presentation</vt:lpstr>
      <vt:lpstr>Insight-2</vt:lpstr>
      <vt:lpstr>PowerPoint Presentation</vt:lpstr>
      <vt:lpstr>Insight-3</vt:lpstr>
      <vt:lpstr>PowerPoint Presentation</vt:lpstr>
      <vt:lpstr>Insight-4</vt:lpstr>
      <vt:lpstr>PowerPoint Presentation</vt:lpstr>
      <vt:lpstr>Insight-5</vt:lpstr>
      <vt:lpstr>PowerPoint Presentation</vt:lpstr>
      <vt:lpstr>Conclusions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Project:</dc:title>
  <cp:lastModifiedBy>Nishita Sodhia</cp:lastModifiedBy>
  <cp:revision>3</cp:revision>
  <dcterms:created xsi:type="dcterms:W3CDTF">2023-04-24T21:12:55Z</dcterms:created>
  <dcterms:modified xsi:type="dcterms:W3CDTF">2023-04-24T22:28:00Z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2023-04-24T00:00:00Z</vt:filetime>
  </property>
  <property fmtid="{D5CDD505-2E9C-101B-9397-08002B2CF9AE}" pid="3" name="Creator">
    <vt:lpwstr>Chromium</vt:lpwstr>
  </property>
  <property fmtid="{D5CDD505-2E9C-101B-9397-08002B2CF9AE}" pid="4" name="LastSaved">
    <vt:filetime>2023-04-24T00:00:00Z</vt:filetime>
  </property>
  <property fmtid="{D5CDD505-2E9C-101B-9397-08002B2CF9AE}" pid="5" name="Producer">
    <vt:lpwstr>3-Heights™ PDF Optimization API 6.17.0.2 (http://www.pdf-tools.com)</vt:lpwstr>
  </property>
</Properties>
</file>